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320" r:id="rId3"/>
    <p:sldId id="315" r:id="rId4"/>
    <p:sldId id="317" r:id="rId5"/>
    <p:sldId id="324" r:id="rId6"/>
    <p:sldId id="321" r:id="rId7"/>
    <p:sldId id="322" r:id="rId8"/>
    <p:sldId id="326" r:id="rId9"/>
    <p:sldId id="325" r:id="rId10"/>
    <p:sldId id="318" r:id="rId11"/>
    <p:sldId id="319" r:id="rId12"/>
  </p:sldIdLst>
  <p:sldSz cx="9144000" cy="6858000" type="screen4x3"/>
  <p:notesSz cx="7099300" cy="102346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84925" autoAdjust="0"/>
  </p:normalViewPr>
  <p:slideViewPr>
    <p:cSldViewPr>
      <p:cViewPr varScale="1">
        <p:scale>
          <a:sx n="83" d="100"/>
          <a:sy n="83" d="100"/>
        </p:scale>
        <p:origin x="81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r">
              <a:defRPr sz="1200"/>
            </a:lvl1pPr>
          </a:lstStyle>
          <a:p>
            <a:pPr>
              <a:defRPr/>
            </a:pPr>
            <a:fld id="{4687CAA5-3D08-4F19-B9DD-BFF4C7DBEE39}" type="datetimeFigureOut">
              <a:rPr lang="en-AU"/>
              <a:pPr>
                <a:defRPr/>
              </a:pPr>
              <a:t>23/10/2019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r">
              <a:defRPr sz="1200"/>
            </a:lvl1pPr>
          </a:lstStyle>
          <a:p>
            <a:pPr>
              <a:defRPr/>
            </a:pPr>
            <a:fld id="{9FFF60FD-6185-4715-A171-565EB189D5B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6140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r">
              <a:defRPr sz="1200"/>
            </a:lvl1pPr>
          </a:lstStyle>
          <a:p>
            <a:pPr>
              <a:defRPr/>
            </a:pPr>
            <a:fld id="{9BA369C2-4EC3-4907-AAC5-A92AD9A98234}" type="datetimeFigureOut">
              <a:rPr lang="en-AU"/>
              <a:pPr>
                <a:defRPr/>
              </a:pPr>
              <a:t>23/10/2019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2" tIns="47377" rIns="94752" bIns="47377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0" y="4862016"/>
            <a:ext cx="5680103" cy="4605085"/>
          </a:xfrm>
          <a:prstGeom prst="rect">
            <a:avLst/>
          </a:prstGeom>
        </p:spPr>
        <p:txBody>
          <a:bodyPr vert="horz" lIns="94752" tIns="47377" rIns="94752" bIns="4737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r">
              <a:defRPr sz="1200"/>
            </a:lvl1pPr>
          </a:lstStyle>
          <a:p>
            <a:pPr>
              <a:defRPr/>
            </a:pPr>
            <a:fld id="{47EE6411-F092-467B-A721-778A7843BA5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4978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53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994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2148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D998A-DECD-45D9-BC1E-8BFF443B9F66}" type="datetimeFigureOut">
              <a:rPr lang="en-AU"/>
              <a:pPr>
                <a:defRPr/>
              </a:pPr>
              <a:t>23/10/2019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2BCF1-B1F7-4FCD-BA9A-F2EA2D01133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5039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C592C-4ED0-41FA-AE5D-CA0F5E787A5B}" type="datetimeFigureOut">
              <a:rPr lang="en-AU"/>
              <a:pPr>
                <a:defRPr/>
              </a:pPr>
              <a:t>23/10/2019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8A0B-4DB0-4990-82DA-610E3B3A2F1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6758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38812-D17F-473D-AB26-B66F994B8714}" type="datetimeFigureOut">
              <a:rPr lang="en-AU"/>
              <a:pPr>
                <a:defRPr/>
              </a:pPr>
              <a:t>23/10/2019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BF3F-FF9D-4F9A-8F62-740D9E16DA9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4887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CCEAB-FF8C-4FAA-997F-E5F3680884EB}" type="datetimeFigureOut">
              <a:rPr lang="en-AU"/>
              <a:pPr>
                <a:defRPr/>
              </a:pPr>
              <a:t>23/10/2019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BC264-0A60-45D7-A2CE-91A25960F0F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2286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28E6-DCF7-451C-8432-BF1FF1BAD687}" type="datetimeFigureOut">
              <a:rPr lang="en-AU"/>
              <a:pPr>
                <a:defRPr/>
              </a:pPr>
              <a:t>23/10/2019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5A711-2358-42FA-A828-204FB330A73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4500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B2EC2-41AE-445D-968D-F2E35707E2CE}" type="datetimeFigureOut">
              <a:rPr lang="en-AU"/>
              <a:pPr>
                <a:defRPr/>
              </a:pPr>
              <a:t>23/10/2019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2DC21-E29A-46C1-9FA1-44145F80CF1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2070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3D3A-1BA0-4A5F-BF06-E215AC722281}" type="datetimeFigureOut">
              <a:rPr lang="en-AU"/>
              <a:pPr>
                <a:defRPr/>
              </a:pPr>
              <a:t>23/10/2019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F260-713C-4F6E-8081-CCBADD6C60D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3996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94E67-589D-477E-97BA-F3DEABBBAAB5}" type="datetimeFigureOut">
              <a:rPr lang="en-AU"/>
              <a:pPr>
                <a:defRPr/>
              </a:pPr>
              <a:t>23/10/2019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71BEF-762C-470C-8C60-0155CB0170E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763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3833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76FF-9B2B-43C1-A2DD-9D0773C01FE6}" type="datetimeFigureOut">
              <a:rPr lang="en-AU"/>
              <a:pPr>
                <a:defRPr/>
              </a:pPr>
              <a:t>23/10/2019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50B11-AF91-46A6-AD2F-4BAE1142F14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3910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65890-0293-424B-848B-B36DECF97A74}" type="datetimeFigureOut">
              <a:rPr lang="en-AU"/>
              <a:pPr>
                <a:defRPr/>
              </a:pPr>
              <a:t>23/10/2019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5F1C-F6A7-4FD3-AEAD-FA4C964D66D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3859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DE56E-949C-4123-88BA-8418DADF43BB}" type="datetimeFigureOut">
              <a:rPr lang="en-AU"/>
              <a:pPr>
                <a:defRPr/>
              </a:pPr>
              <a:t>23/10/2019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97A7-1BBE-4E41-9F3D-BFC19B21BF4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679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8BA0-1A93-4E45-BBBF-F00057CB2139}" type="datetimeFigureOut">
              <a:rPr lang="en-AU"/>
              <a:pPr>
                <a:defRPr/>
              </a:pPr>
              <a:t>23/10/2019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05F6-E26E-4FA8-9404-C405F75AB0A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425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71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548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79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443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2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042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86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 rot="5400000">
            <a:off x="-2547143" y="2547143"/>
            <a:ext cx="6858000" cy="1763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auto">
          <a:xfrm rot="5400000">
            <a:off x="4833144" y="2547144"/>
            <a:ext cx="6858000" cy="1763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15" descr="MSClogoOnl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15888"/>
            <a:ext cx="60325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16"/>
          <p:cNvSpPr txBox="1">
            <a:spLocks noChangeArrowheads="1"/>
          </p:cNvSpPr>
          <p:nvPr/>
        </p:nvSpPr>
        <p:spPr bwMode="auto">
          <a:xfrm>
            <a:off x="0" y="692150"/>
            <a:ext cx="165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AU" sz="1400" b="1">
                <a:solidFill>
                  <a:srgbClr val="000099"/>
                </a:solidFill>
                <a:latin typeface="Garamond" pitchFamily="18" charset="0"/>
              </a:rPr>
              <a:t>M</a:t>
            </a:r>
            <a:r>
              <a:rPr lang="en-AU" sz="1000" b="1">
                <a:solidFill>
                  <a:srgbClr val="000099"/>
                </a:solidFill>
                <a:latin typeface="Garamond" pitchFamily="18" charset="0"/>
              </a:rPr>
              <a:t>ANSFIELD </a:t>
            </a:r>
            <a:r>
              <a:rPr lang="en-AU" sz="1400" b="1">
                <a:solidFill>
                  <a:srgbClr val="000099"/>
                </a:solidFill>
                <a:latin typeface="Garamond" pitchFamily="18" charset="0"/>
              </a:rPr>
              <a:t>S</a:t>
            </a:r>
            <a:r>
              <a:rPr lang="en-AU" sz="1000" b="1">
                <a:solidFill>
                  <a:srgbClr val="000099"/>
                </a:solidFill>
                <a:latin typeface="Garamond" pitchFamily="18" charset="0"/>
              </a:rPr>
              <a:t>HIRE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AD8852-33ED-4CFB-9971-25E61E199A76}" type="datetimeFigureOut">
              <a:rPr lang="en-AU"/>
              <a:pPr>
                <a:defRPr/>
              </a:pPr>
              <a:t>23/10/2019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FDF7F9-7BF2-490B-BBF1-066EACEA8B8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7772400" cy="1010543"/>
          </a:xfrm>
        </p:spPr>
        <p:txBody>
          <a:bodyPr/>
          <a:lstStyle/>
          <a:p>
            <a:r>
              <a:rPr lang="en-AU" dirty="0"/>
              <a:t>End of Life Project</a:t>
            </a:r>
          </a:p>
        </p:txBody>
      </p:sp>
    </p:spTree>
    <p:extLst>
      <p:ext uri="{BB962C8B-B14F-4D97-AF65-F5344CB8AC3E}">
        <p14:creationId xmlns:p14="http://schemas.microsoft.com/office/powerpoint/2010/main" val="2011687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to from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en-AU" sz="2400" dirty="0"/>
              <a:t>Life’s Circle – Lets Talk About It.</a:t>
            </a:r>
          </a:p>
          <a:p>
            <a:pPr lvl="1"/>
            <a:r>
              <a:rPr lang="en-AU" sz="2000" dirty="0"/>
              <a:t>Mission Statement: To encourage and support people, of all ages, in our community to converse about how we can celebrate the cycle of our lives from birth to death.</a:t>
            </a:r>
          </a:p>
          <a:p>
            <a:pPr lvl="1"/>
            <a:r>
              <a:rPr lang="en-AU" sz="2000" dirty="0" err="1"/>
              <a:t>Auspiced</a:t>
            </a:r>
            <a:r>
              <a:rPr lang="en-AU" sz="2000" dirty="0"/>
              <a:t> by </a:t>
            </a:r>
            <a:r>
              <a:rPr lang="en-AU" sz="2000" dirty="0" err="1"/>
              <a:t>Rosehaven</a:t>
            </a:r>
            <a:endParaRPr lang="en-AU" sz="2000" dirty="0"/>
          </a:p>
          <a:p>
            <a:pPr lvl="1"/>
            <a:r>
              <a:rPr lang="en-AU" sz="2000" dirty="0"/>
              <a:t>Calendar of events/activities to provide opportunities for the community to converse</a:t>
            </a:r>
          </a:p>
          <a:p>
            <a:pPr lvl="2"/>
            <a:r>
              <a:rPr lang="en-AU" sz="2000" dirty="0"/>
              <a:t>Annual Christmas Tree of Remembrance</a:t>
            </a:r>
          </a:p>
          <a:p>
            <a:pPr lvl="2"/>
            <a:r>
              <a:rPr lang="en-AU" sz="2000" dirty="0"/>
              <a:t>Bi-Annual Advanced Care Planning Forum</a:t>
            </a:r>
          </a:p>
          <a:p>
            <a:pPr lvl="2"/>
            <a:r>
              <a:rPr lang="en-AU" sz="2000" dirty="0"/>
              <a:t>Intergenerational project ‘the talking couch’ (early 2020)</a:t>
            </a:r>
          </a:p>
          <a:p>
            <a:pPr lvl="2"/>
            <a:r>
              <a:rPr lang="en-AU" sz="2000" dirty="0"/>
              <a:t>Partner/build on key dates for example Seniors Week, </a:t>
            </a:r>
            <a:r>
              <a:rPr lang="en-AU" sz="2000" dirty="0" err="1"/>
              <a:t>Pallative</a:t>
            </a:r>
            <a:r>
              <a:rPr lang="en-AU" sz="2000" dirty="0"/>
              <a:t> Care Week, Mental Health Week</a:t>
            </a:r>
          </a:p>
          <a:p>
            <a:pPr marL="914400" lvl="2" indent="0">
              <a:buNone/>
            </a:pPr>
            <a:endParaRPr lang="en-AU" sz="2000" dirty="0"/>
          </a:p>
          <a:p>
            <a:r>
              <a:rPr lang="en-AU" sz="2400" dirty="0"/>
              <a:t>Dying to Know Day  2019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783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995120" cy="1143000"/>
          </a:xfrm>
        </p:spPr>
        <p:txBody>
          <a:bodyPr/>
          <a:lstStyle/>
          <a:p>
            <a:r>
              <a:rPr lang="en-AU" sz="3200" b="1" dirty="0"/>
              <a:t>Victorian Councils: Supporting Communities Around End of Life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11" y="1916832"/>
            <a:ext cx="8229600" cy="4525963"/>
          </a:xfrm>
        </p:spPr>
        <p:txBody>
          <a:bodyPr/>
          <a:lstStyle/>
          <a:p>
            <a:r>
              <a:rPr lang="en-AU" sz="2800" dirty="0"/>
              <a:t>Partners:  MAV and Latrobe University Palliative Care Unit</a:t>
            </a:r>
          </a:p>
          <a:p>
            <a:r>
              <a:rPr lang="en-AU" sz="2800" dirty="0"/>
              <a:t>3 Demonstration Projects/LGA’s </a:t>
            </a:r>
          </a:p>
          <a:p>
            <a:r>
              <a:rPr lang="en-AU" sz="2800" dirty="0"/>
              <a:t>$20,000 per demonstration project</a:t>
            </a:r>
          </a:p>
          <a:p>
            <a:r>
              <a:rPr lang="en-AU" sz="2800" dirty="0"/>
              <a:t>Initially focusing on the aging population, the key aims of the demonstration project were to explore, inform and develop the potential role/s and approaches of local government in building community capacity around end of life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839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6632"/>
            <a:ext cx="6120680" cy="217318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89989" y="2302160"/>
            <a:ext cx="7848872" cy="39702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65113" algn="l"/>
              </a:tabLs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dirty="0"/>
              <a:t> </a:t>
            </a:r>
            <a:r>
              <a:rPr lang="en-AU" sz="2800" dirty="0"/>
              <a:t>12 month project</a:t>
            </a:r>
          </a:p>
          <a:p>
            <a:r>
              <a:rPr lang="en-AU" sz="2800" dirty="0"/>
              <a:t>  Establish a community-led group</a:t>
            </a:r>
          </a:p>
          <a:p>
            <a:r>
              <a:rPr lang="en-AU" sz="2800" dirty="0"/>
              <a:t>  Supported by a steering committee </a:t>
            </a:r>
          </a:p>
          <a:p>
            <a:r>
              <a:rPr lang="en-AU" sz="2800" dirty="0"/>
              <a:t>  Monthly meetings</a:t>
            </a:r>
          </a:p>
          <a:p>
            <a:pPr eaLnBrk="1" hangingPunct="1">
              <a:defRPr/>
            </a:pPr>
            <a:r>
              <a:rPr lang="en-AU" sz="2800" dirty="0"/>
              <a:t>  Action learning</a:t>
            </a:r>
          </a:p>
          <a:p>
            <a:pPr eaLnBrk="1" hangingPunct="1">
              <a:defRPr/>
            </a:pPr>
            <a:r>
              <a:rPr lang="en-AU" sz="2800" dirty="0"/>
              <a:t>  Meeting topics to be determined by the group</a:t>
            </a:r>
          </a:p>
          <a:p>
            <a:pPr eaLnBrk="1" hangingPunct="1">
              <a:defRPr/>
            </a:pPr>
            <a:r>
              <a:rPr lang="en-AU" sz="2800" dirty="0"/>
              <a:t>  Opportunity for seed funding for a project </a:t>
            </a:r>
          </a:p>
          <a:p>
            <a:pPr eaLnBrk="1" hangingPunct="1">
              <a:defRPr/>
            </a:pPr>
            <a:r>
              <a:rPr lang="en-AU" sz="2800" dirty="0"/>
              <a:t>  Opportunity to visit other communities</a:t>
            </a:r>
          </a:p>
        </p:txBody>
      </p:sp>
    </p:spTree>
    <p:extLst>
      <p:ext uri="{BB962C8B-B14F-4D97-AF65-F5344CB8AC3E}">
        <p14:creationId xmlns:p14="http://schemas.microsoft.com/office/powerpoint/2010/main" val="30001394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597971"/>
          </a:xfrm>
        </p:spPr>
        <p:txBody>
          <a:bodyPr/>
          <a:lstStyle/>
          <a:p>
            <a:r>
              <a:rPr lang="en-AU" sz="2800" dirty="0"/>
              <a:t>Mansfield ‘End of Lifers’ launched on Dying to Know Day  August 2018</a:t>
            </a:r>
          </a:p>
          <a:p>
            <a:r>
              <a:rPr lang="en-AU" sz="2800" dirty="0"/>
              <a:t>Rio’s Legacy fundraiser </a:t>
            </a:r>
          </a:p>
          <a:p>
            <a:r>
              <a:rPr lang="en-AU" sz="2800" dirty="0"/>
              <a:t>December Christmas Tree of Remembrance at Mansfield library</a:t>
            </a:r>
          </a:p>
          <a:p>
            <a:r>
              <a:rPr lang="en-AU" sz="2800" dirty="0"/>
              <a:t>Advanced Care Planning Forum was held during Advance care planning week in April, we had 70 people attend on the day, panel had 6 specialists from different fields, held at the performing arts centre</a:t>
            </a:r>
            <a:r>
              <a:rPr lang="en-AU" sz="2000" dirty="0"/>
              <a:t>.</a:t>
            </a:r>
          </a:p>
          <a:p>
            <a:endParaRPr lang="en-AU" sz="2000" dirty="0"/>
          </a:p>
          <a:p>
            <a:endParaRPr lang="en-AU" sz="20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257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1" y="116632"/>
            <a:ext cx="4283968" cy="32129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73016"/>
            <a:ext cx="5252053" cy="2954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4278271" cy="320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42" y="309017"/>
            <a:ext cx="8229600" cy="1143000"/>
          </a:xfrm>
        </p:spPr>
        <p:txBody>
          <a:bodyPr/>
          <a:lstStyle/>
          <a:p>
            <a:r>
              <a:rPr lang="en-AU" dirty="0"/>
              <a:t>The Mansfield End of Lifers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2017"/>
            <a:ext cx="8229600" cy="4525963"/>
          </a:xfrm>
        </p:spPr>
        <p:txBody>
          <a:bodyPr/>
          <a:lstStyle/>
          <a:p>
            <a:r>
              <a:rPr lang="en-AU" sz="2800" dirty="0"/>
              <a:t>Monthly meetings, average 8 participants</a:t>
            </a:r>
          </a:p>
          <a:p>
            <a:r>
              <a:rPr lang="en-AU" sz="2800" dirty="0"/>
              <a:t>Panel of professionals (GP, Lawyer, cemetery trust, Funeral Director and bereavement counsellor)</a:t>
            </a:r>
          </a:p>
          <a:p>
            <a:r>
              <a:rPr lang="en-AU" sz="2800" dirty="0"/>
              <a:t>Social network mapping</a:t>
            </a:r>
          </a:p>
          <a:p>
            <a:r>
              <a:rPr lang="en-AU" sz="2800" dirty="0"/>
              <a:t>Death doula’s presentation</a:t>
            </a:r>
          </a:p>
          <a:p>
            <a:r>
              <a:rPr lang="en-AU" sz="2800" dirty="0"/>
              <a:t>Visit by Benalla palliative care volunteers</a:t>
            </a:r>
          </a:p>
          <a:p>
            <a:r>
              <a:rPr lang="en-AU" sz="2800" dirty="0"/>
              <a:t>Catch a story education session</a:t>
            </a:r>
          </a:p>
          <a:p>
            <a:r>
              <a:rPr lang="en-AU" sz="2800" dirty="0"/>
              <a:t>Alternative funeral directors presentation</a:t>
            </a:r>
          </a:p>
          <a:p>
            <a:r>
              <a:rPr lang="en-AU" sz="2800" dirty="0"/>
              <a:t>Celebrations</a:t>
            </a:r>
          </a:p>
          <a:p>
            <a:endParaRPr lang="en-AU" sz="2000" dirty="0"/>
          </a:p>
          <a:p>
            <a:endParaRPr lang="en-AU" sz="20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207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865278" y="752759"/>
            <a:ext cx="6031481" cy="4525963"/>
          </a:xfrm>
          <a:prstGeom prst="rect">
            <a:avLst/>
          </a:prstGeom>
        </p:spPr>
      </p:pic>
      <p:pic>
        <p:nvPicPr>
          <p:cNvPr id="1026" name="27473484-F4D0-4EFF-B588-0B7C1ECE6F1F" descr="901F039E-C550-4FC2-B5C1-16600AC9DF13@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3"/>
            <a:ext cx="4276202" cy="570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49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Mansfield Shire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984" y="2013153"/>
            <a:ext cx="3563888" cy="4027586"/>
          </a:xfrm>
        </p:spPr>
        <p:txBody>
          <a:bodyPr/>
          <a:lstStyle/>
          <a:p>
            <a:r>
              <a:rPr lang="en-AU" sz="2800" dirty="0"/>
              <a:t>Dying to know board. </a:t>
            </a:r>
          </a:p>
          <a:p>
            <a:r>
              <a:rPr lang="en-AU" sz="2800" dirty="0"/>
              <a:t>Staff morning tea</a:t>
            </a:r>
          </a:p>
          <a:p>
            <a:r>
              <a:rPr lang="en-AU" sz="2800" dirty="0"/>
              <a:t>Participation in Steering Group and support of group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17599" y="1873809"/>
            <a:ext cx="5424919" cy="407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3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187" y="260648"/>
            <a:ext cx="7715200" cy="1215008"/>
          </a:xfrm>
        </p:spPr>
        <p:txBody>
          <a:bodyPr/>
          <a:lstStyle/>
          <a:p>
            <a:r>
              <a:rPr lang="en-AU" dirty="0"/>
              <a:t>What we learnt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r>
              <a:rPr lang="en-AU" dirty="0"/>
              <a:t>Opportunity to work across two areas of Council was beneficial for expanding skills, sharing knowledge and growing networks</a:t>
            </a:r>
          </a:p>
          <a:p>
            <a:r>
              <a:rPr lang="en-AU" dirty="0"/>
              <a:t>Language around ‘End of Life’ needs to be considered and can be a barrier</a:t>
            </a:r>
          </a:p>
          <a:p>
            <a:r>
              <a:rPr lang="en-AU" dirty="0"/>
              <a:t>Input from professionals (the steering committee) was integral to the success</a:t>
            </a:r>
          </a:p>
          <a:p>
            <a:r>
              <a:rPr lang="en-AU" dirty="0"/>
              <a:t>Community Development takes time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8426327"/>
      </p:ext>
    </p:extLst>
  </p:cSld>
  <p:clrMapOvr>
    <a:masterClrMapping/>
  </p:clrMapOvr>
</p:sld>
</file>

<file path=ppt/theme/theme1.xml><?xml version="1.0" encoding="utf-8"?>
<a:theme xmlns:a="http://schemas.openxmlformats.org/drawingml/2006/main" name="Mansfield present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Mansfield presentation</Template>
  <TotalTime>2975</TotalTime>
  <Words>410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Mansfield presentation</vt:lpstr>
      <vt:lpstr>Custom Design</vt:lpstr>
      <vt:lpstr>End of Life Project</vt:lpstr>
      <vt:lpstr>Victorian Councils: Supporting Communities Around End of Life Project</vt:lpstr>
      <vt:lpstr>PowerPoint Presentation</vt:lpstr>
      <vt:lpstr>Key achievements</vt:lpstr>
      <vt:lpstr>PowerPoint Presentation</vt:lpstr>
      <vt:lpstr>The Mansfield End of Lifers</vt:lpstr>
      <vt:lpstr>PowerPoint Presentation</vt:lpstr>
      <vt:lpstr>Mansfield Shire Council</vt:lpstr>
      <vt:lpstr>What we learnt</vt:lpstr>
      <vt:lpstr>Where to from here</vt:lpstr>
    </vt:vector>
  </TitlesOfParts>
  <Company>Mansfield 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Resilience through a community development program</dc:title>
  <dc:creator>Kirsten Lingard</dc:creator>
  <cp:lastModifiedBy>Jan Bruce</cp:lastModifiedBy>
  <cp:revision>175</cp:revision>
  <cp:lastPrinted>2019-10-20T22:41:33Z</cp:lastPrinted>
  <dcterms:created xsi:type="dcterms:W3CDTF">2015-07-28T05:04:20Z</dcterms:created>
  <dcterms:modified xsi:type="dcterms:W3CDTF">2019-10-23T05:06:42Z</dcterms:modified>
</cp:coreProperties>
</file>