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4"/>
  </p:sldMasterIdLst>
  <p:sldIdLst>
    <p:sldId id="256" r:id="rId5"/>
    <p:sldId id="325" r:id="rId6"/>
    <p:sldId id="257" r:id="rId7"/>
    <p:sldId id="258" r:id="rId8"/>
    <p:sldId id="259" r:id="rId9"/>
    <p:sldId id="263" r:id="rId10"/>
    <p:sldId id="261" r:id="rId11"/>
    <p:sldId id="260" r:id="rId12"/>
    <p:sldId id="26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8112D1-67C4-4DF1-96E0-67CDAADA481C}" v="9" dt="2022-10-03T04:25:09.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1T00:48:20.0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0,'2831'0,"-2806"0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1T00:48:22.2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20,'1'-1,"0"1,-1-1,1 0,0 1,0-1,0 1,0-1,0 1,0 0,0-1,0 1,1 0,-1 0,0-1,0 1,0 0,2 1,1-2,139-9,149 8,-159 3,1081 0,-1199-1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1T00:48:23.7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1,'8'7,"1"0,0-1,1 0,0 0,0-1,0 0,19 5,77 17,-37-14,-1-4,79 1,144-13,-87 0,-91 3,-78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1T00:53:51.7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37,'232'17,"11"1,878-19,-1086 0,-1-3,0-1,48-13,18-4,-53 18,0 1,75 5,-26 1,-69-3,16 0,0-1,54-9,-57 5,1 2,63 3,-46 1,-43-1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1T00:54:03.2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1,'883'0,"-857"0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43B6B9-6BBB-4BA7-A816-280337F9267E}" type="datetimeFigureOut">
              <a:rPr lang="en-AU" smtClean="0"/>
              <a:t>13/10/2022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4183065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13/10/2022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2313146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13/10/2022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14825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13/10/2022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248111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13/10/2022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07350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13/10/2022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429259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3B6B9-6BBB-4BA7-A816-280337F9267E}" type="datetimeFigureOut">
              <a:rPr lang="en-AU" smtClean="0"/>
              <a:t>13/10/2022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534771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3B6B9-6BBB-4BA7-A816-280337F9267E}" type="datetimeFigureOut">
              <a:rPr lang="en-AU" smtClean="0"/>
              <a:t>13/10/2022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86709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3B6B9-6BBB-4BA7-A816-280337F9267E}" type="datetimeFigureOut">
              <a:rPr lang="en-AU" smtClean="0"/>
              <a:t>13/10/2022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316351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13/10/2022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10035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43B6B9-6BBB-4BA7-A816-280337F9267E}" type="datetimeFigureOut">
              <a:rPr lang="en-AU" smtClean="0"/>
              <a:t>13/10/2022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418286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43B6B9-6BBB-4BA7-A816-280337F9267E}" type="datetimeFigureOut">
              <a:rPr lang="en-AU" smtClean="0"/>
              <a:t>13/10/2022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4009382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43B6B9-6BBB-4BA7-A816-280337F9267E}" type="datetimeFigureOut">
              <a:rPr lang="en-AU" smtClean="0"/>
              <a:t>13/10/2022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163252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3B6B9-6BBB-4BA7-A816-280337F9267E}" type="datetimeFigureOut">
              <a:rPr lang="en-AU" smtClean="0"/>
              <a:t>13/10/2022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182236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43B6B9-6BBB-4BA7-A816-280337F9267E}" type="datetimeFigureOut">
              <a:rPr lang="en-AU" smtClean="0"/>
              <a:t>13/10/2022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1721680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E92505-D047-45DB-B337-8AF90DB5BF43}" type="slidenum">
              <a:rPr lang="en-AU" smtClean="0"/>
              <a:t>‹#›</a:t>
            </a:fld>
            <a:endParaRPr lang="en-AU"/>
          </a:p>
        </p:txBody>
      </p:sp>
      <p:sp>
        <p:nvSpPr>
          <p:cNvPr id="5" name="Date Placeholder 4"/>
          <p:cNvSpPr>
            <a:spLocks noGrp="1"/>
          </p:cNvSpPr>
          <p:nvPr>
            <p:ph type="dt" sz="half" idx="10"/>
          </p:nvPr>
        </p:nvSpPr>
        <p:spPr/>
        <p:txBody>
          <a:bodyPr/>
          <a:lstStyle/>
          <a:p>
            <a:fld id="{4643B6B9-6BBB-4BA7-A816-280337F9267E}" type="datetimeFigureOut">
              <a:rPr lang="en-AU" smtClean="0"/>
              <a:t>13/10/2022</a:t>
            </a:fld>
            <a:endParaRPr lang="en-AU"/>
          </a:p>
        </p:txBody>
      </p:sp>
    </p:spTree>
    <p:extLst>
      <p:ext uri="{BB962C8B-B14F-4D97-AF65-F5344CB8AC3E}">
        <p14:creationId xmlns:p14="http://schemas.microsoft.com/office/powerpoint/2010/main" val="204147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43B6B9-6BBB-4BA7-A816-280337F9267E}" type="datetimeFigureOut">
              <a:rPr lang="en-AU" smtClean="0"/>
              <a:t>13/10/2022</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9E92505-D047-45DB-B337-8AF90DB5BF43}" type="slidenum">
              <a:rPr lang="en-AU" smtClean="0"/>
              <a:t>‹#›</a:t>
            </a:fld>
            <a:endParaRPr lang="en-AU"/>
          </a:p>
        </p:txBody>
      </p:sp>
    </p:spTree>
    <p:extLst>
      <p:ext uri="{BB962C8B-B14F-4D97-AF65-F5344CB8AC3E}">
        <p14:creationId xmlns:p14="http://schemas.microsoft.com/office/powerpoint/2010/main" val="232986605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s://vimeo.com/432022192" TargetMode="Externa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10.png"/><Relationship Id="rId4" Type="http://schemas.openxmlformats.org/officeDocument/2006/relationships/customXml" Target="../ink/ink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0C0C-4431-4DF8-8D2F-F134EADB5357}"/>
              </a:ext>
            </a:extLst>
          </p:cNvPr>
          <p:cNvSpPr>
            <a:spLocks noGrp="1"/>
          </p:cNvSpPr>
          <p:nvPr>
            <p:ph type="ctrTitle"/>
          </p:nvPr>
        </p:nvSpPr>
        <p:spPr>
          <a:xfrm>
            <a:off x="1507067" y="2136087"/>
            <a:ext cx="8131883" cy="1646302"/>
          </a:xfrm>
        </p:spPr>
        <p:txBody>
          <a:bodyPr/>
          <a:lstStyle/>
          <a:p>
            <a:pPr algn="ctr"/>
            <a:r>
              <a:rPr lang="en-AU" dirty="0">
                <a:ln w="0"/>
                <a:solidFill>
                  <a:schemeClr val="accent1"/>
                </a:solidFill>
                <a:effectLst>
                  <a:outerShdw blurRad="38100" dist="25400" dir="5400000" algn="ctr" rotWithShape="0">
                    <a:srgbClr val="6E747A">
                      <a:alpha val="43000"/>
                    </a:srgbClr>
                  </a:outerShdw>
                </a:effectLst>
              </a:rPr>
              <a:t>CDIS Universal Active List</a:t>
            </a:r>
            <a:br>
              <a:rPr lang="en-AU" sz="3200" dirty="0">
                <a:ln w="0"/>
                <a:solidFill>
                  <a:schemeClr val="accent1"/>
                </a:solidFill>
                <a:effectLst>
                  <a:outerShdw blurRad="38100" dist="25400" dir="5400000" algn="ctr" rotWithShape="0">
                    <a:srgbClr val="6E747A">
                      <a:alpha val="43000"/>
                    </a:srgbClr>
                  </a:outerShdw>
                </a:effectLst>
              </a:rPr>
            </a:br>
            <a:r>
              <a:rPr lang="en-AU" sz="3200" dirty="0">
                <a:ln w="0"/>
                <a:solidFill>
                  <a:schemeClr val="accent1"/>
                </a:solidFill>
                <a:effectLst>
                  <a:outerShdw blurRad="38100" dist="25400" dir="5400000" algn="ctr" rotWithShape="0">
                    <a:srgbClr val="6E747A">
                      <a:alpha val="43000"/>
                    </a:srgbClr>
                  </a:outerShdw>
                </a:effectLst>
              </a:rPr>
              <a:t>Missed Visits &amp; Follow </a:t>
            </a:r>
            <a:r>
              <a:rPr lang="en-AU" sz="3200" dirty="0">
                <a:ln w="0"/>
                <a:effectLst>
                  <a:outerShdw blurRad="38100" dist="25400" dir="5400000" algn="ctr" rotWithShape="0">
                    <a:srgbClr val="6E747A">
                      <a:alpha val="43000"/>
                    </a:srgbClr>
                  </a:outerShdw>
                </a:effectLst>
              </a:rPr>
              <a:t>Up</a:t>
            </a:r>
            <a:endParaRPr lang="en-AU" sz="3200" dirty="0"/>
          </a:p>
        </p:txBody>
      </p:sp>
      <p:sp>
        <p:nvSpPr>
          <p:cNvPr id="5" name="Subtitle 4">
            <a:extLst>
              <a:ext uri="{FF2B5EF4-FFF2-40B4-BE49-F238E27FC236}">
                <a16:creationId xmlns:a16="http://schemas.microsoft.com/office/drawing/2014/main" id="{BB780EA6-E96D-4734-A63D-BE9FB5A6B361}"/>
              </a:ext>
            </a:extLst>
          </p:cNvPr>
          <p:cNvSpPr>
            <a:spLocks noGrp="1"/>
          </p:cNvSpPr>
          <p:nvPr>
            <p:ph type="subTitle" idx="1"/>
          </p:nvPr>
        </p:nvSpPr>
        <p:spPr>
          <a:xfrm>
            <a:off x="1783904" y="4025666"/>
            <a:ext cx="7766936" cy="1096899"/>
          </a:xfrm>
        </p:spPr>
        <p:txBody>
          <a:bodyPr>
            <a:normAutofit lnSpcReduction="10000"/>
          </a:bodyPr>
          <a:lstStyle/>
          <a:p>
            <a:pPr algn="ctr"/>
            <a:r>
              <a:rPr lang="en-US" sz="1800" dirty="0">
                <a:latin typeface="+mn-lt"/>
                <a:ea typeface="+mn-ea"/>
                <a:cs typeface="+mn-cs"/>
              </a:rPr>
              <a:t>Child Development Information System (CDIS)</a:t>
            </a:r>
          </a:p>
          <a:p>
            <a:pPr algn="ctr"/>
            <a:r>
              <a:rPr lang="en-US" sz="1800" dirty="0"/>
              <a:t>CDIS Users Group  (Admin) </a:t>
            </a:r>
          </a:p>
          <a:p>
            <a:pPr algn="ctr"/>
            <a:r>
              <a:rPr lang="en-US" dirty="0"/>
              <a:t>Tuesd</a:t>
            </a:r>
            <a:r>
              <a:rPr lang="en-US" sz="1800" dirty="0"/>
              <a:t>ay 6</a:t>
            </a:r>
            <a:r>
              <a:rPr lang="en-US" sz="1800" baseline="30000" dirty="0"/>
              <a:t>th</a:t>
            </a:r>
            <a:r>
              <a:rPr lang="en-US" sz="1800" dirty="0"/>
              <a:t> September 11:00 am – 12:00 pm</a:t>
            </a:r>
          </a:p>
          <a:p>
            <a:pPr algn="ctr"/>
            <a:endParaRPr lang="en-AU" dirty="0"/>
          </a:p>
        </p:txBody>
      </p:sp>
    </p:spTree>
    <p:extLst>
      <p:ext uri="{BB962C8B-B14F-4D97-AF65-F5344CB8AC3E}">
        <p14:creationId xmlns:p14="http://schemas.microsoft.com/office/powerpoint/2010/main" val="1959681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C91E66-260D-4952-B4F6-958AF6324999}"/>
              </a:ext>
            </a:extLst>
          </p:cNvPr>
          <p:cNvSpPr/>
          <p:nvPr/>
        </p:nvSpPr>
        <p:spPr>
          <a:xfrm>
            <a:off x="6094855" y="1261331"/>
            <a:ext cx="3497565" cy="3002662"/>
          </a:xfrm>
          <a:prstGeom prst="rect">
            <a:avLst/>
          </a:prstGeom>
        </p:spPr>
        <p:txBody>
          <a:bodyPr vert="horz" lIns="91440" tIns="45720" rIns="91440" bIns="45720" rtlCol="0" anchor="b">
            <a:normAutofit/>
          </a:bodyPr>
          <a:lstStyle/>
          <a:p>
            <a:pPr>
              <a:spcBef>
                <a:spcPct val="0"/>
              </a:spcBef>
              <a:spcAft>
                <a:spcPts val="600"/>
              </a:spcAft>
            </a:pPr>
            <a:endParaRPr lang="en-US" sz="4400" kern="1200" dirty="0">
              <a:solidFill>
                <a:schemeClr val="accent1"/>
              </a:solidFill>
              <a:latin typeface="+mj-lt"/>
              <a:ea typeface="+mj-ea"/>
              <a:cs typeface="+mj-cs"/>
            </a:endParaRPr>
          </a:p>
        </p:txBody>
      </p:sp>
      <p:graphicFrame>
        <p:nvGraphicFramePr>
          <p:cNvPr id="2" name="Table 1">
            <a:extLst>
              <a:ext uri="{FF2B5EF4-FFF2-40B4-BE49-F238E27FC236}">
                <a16:creationId xmlns:a16="http://schemas.microsoft.com/office/drawing/2014/main" id="{801BE9F7-CDDD-4453-AB9B-67075E704610}"/>
              </a:ext>
            </a:extLst>
          </p:cNvPr>
          <p:cNvGraphicFramePr>
            <a:graphicFrameLocks noGrp="1"/>
          </p:cNvGraphicFramePr>
          <p:nvPr>
            <p:extLst>
              <p:ext uri="{D42A27DB-BD31-4B8C-83A1-F6EECF244321}">
                <p14:modId xmlns:p14="http://schemas.microsoft.com/office/powerpoint/2010/main" val="4053937520"/>
              </p:ext>
            </p:extLst>
          </p:nvPr>
        </p:nvGraphicFramePr>
        <p:xfrm>
          <a:off x="1151014" y="1261330"/>
          <a:ext cx="4362533" cy="2224584"/>
        </p:xfrm>
        <a:graphic>
          <a:graphicData uri="http://schemas.openxmlformats.org/drawingml/2006/table">
            <a:tbl>
              <a:tblPr firstRow="1" bandRow="1">
                <a:solidFill>
                  <a:schemeClr val="bg1">
                    <a:lumMod val="95000"/>
                  </a:schemeClr>
                </a:solidFill>
                <a:tableStyleId>{8EC20E35-A176-4012-BC5E-935CFFF8708E}</a:tableStyleId>
              </a:tblPr>
              <a:tblGrid>
                <a:gridCol w="4362533">
                  <a:extLst>
                    <a:ext uri="{9D8B030D-6E8A-4147-A177-3AD203B41FA5}">
                      <a16:colId xmlns:a16="http://schemas.microsoft.com/office/drawing/2014/main" val="1087752378"/>
                    </a:ext>
                  </a:extLst>
                </a:gridCol>
              </a:tblGrid>
              <a:tr h="355887">
                <a:tc>
                  <a:txBody>
                    <a:bodyPr/>
                    <a:lstStyle/>
                    <a:p>
                      <a:pPr>
                        <a:spcBef>
                          <a:spcPct val="0"/>
                        </a:spcBef>
                        <a:spcAft>
                          <a:spcPts val="600"/>
                        </a:spcAft>
                      </a:pPr>
                      <a:r>
                        <a:rPr lang="en-US" sz="1600" b="1" kern="1200" dirty="0">
                          <a:solidFill>
                            <a:schemeClr val="accent1"/>
                          </a:solidFill>
                          <a:latin typeface="+mn-lt"/>
                          <a:ea typeface="+mn-ea"/>
                          <a:cs typeface="+mn-cs"/>
                        </a:rPr>
                        <a:t>Contents</a:t>
                      </a:r>
                    </a:p>
                  </a:txBody>
                  <a:tcPr marL="52263" marR="86708" marT="14932" marB="111992"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1949789130"/>
                  </a:ext>
                </a:extLst>
              </a:tr>
              <a:tr h="306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Universal Active List</a:t>
                      </a:r>
                    </a:p>
                  </a:txBody>
                  <a:tcPr marL="52263" marR="86708" marT="14932" marB="111992">
                    <a:lnL w="12700" cap="flat" cmpd="sng" algn="ctr">
                      <a:solidFill>
                        <a:schemeClr val="accent1"/>
                      </a:solid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3801426461"/>
                  </a:ext>
                </a:extLst>
              </a:tr>
              <a:tr h="306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Sorting the Active List</a:t>
                      </a:r>
                    </a:p>
                  </a:txBody>
                  <a:tcPr marL="52263" marR="86708" marT="14932" marB="111992">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5266040"/>
                  </a:ext>
                </a:extLst>
              </a:tr>
              <a:tr h="306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Hyperlinks</a:t>
                      </a:r>
                    </a:p>
                  </a:txBody>
                  <a:tcPr marL="52263" marR="86708" marT="14932" marB="111992">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914043133"/>
                  </a:ext>
                </a:extLst>
              </a:tr>
              <a:tr h="306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cap="none" spc="0" dirty="0">
                          <a:solidFill>
                            <a:schemeClr val="tx1"/>
                          </a:solidFill>
                          <a:latin typeface="+mn-lt"/>
                          <a:ea typeface="+mn-ea"/>
                          <a:cs typeface="+mn-cs"/>
                        </a:rPr>
                        <a:t>Suggested Process for Missed Visit Follow Up</a:t>
                      </a:r>
                    </a:p>
                  </a:txBody>
                  <a:tcPr marL="52263" marR="86708" marT="14932" marB="111992">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214255681"/>
                  </a:ext>
                </a:extLst>
              </a:tr>
              <a:tr h="306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Bulk SMS</a:t>
                      </a:r>
                    </a:p>
                  </a:txBody>
                  <a:tcPr marL="52263" marR="86708" marT="14932" marB="111992">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909694280"/>
                  </a:ext>
                </a:extLst>
              </a:tr>
            </a:tbl>
          </a:graphicData>
        </a:graphic>
      </p:graphicFrame>
    </p:spTree>
    <p:extLst>
      <p:ext uri="{BB962C8B-B14F-4D97-AF65-F5344CB8AC3E}">
        <p14:creationId xmlns:p14="http://schemas.microsoft.com/office/powerpoint/2010/main" val="251480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EE031-273A-4734-A676-B1709D98B8BE}"/>
              </a:ext>
            </a:extLst>
          </p:cNvPr>
          <p:cNvSpPr>
            <a:spLocks noGrp="1"/>
          </p:cNvSpPr>
          <p:nvPr>
            <p:ph type="title"/>
          </p:nvPr>
        </p:nvSpPr>
        <p:spPr>
          <a:xfrm>
            <a:off x="383287" y="475376"/>
            <a:ext cx="8596668" cy="799750"/>
          </a:xfrm>
        </p:spPr>
        <p:txBody>
          <a:bodyPr/>
          <a:lstStyle/>
          <a:p>
            <a:r>
              <a:rPr lang="en-AU" b="1" dirty="0"/>
              <a:t>Universal Active List</a:t>
            </a:r>
          </a:p>
        </p:txBody>
      </p:sp>
      <p:sp>
        <p:nvSpPr>
          <p:cNvPr id="3" name="Content Placeholder 2">
            <a:extLst>
              <a:ext uri="{FF2B5EF4-FFF2-40B4-BE49-F238E27FC236}">
                <a16:creationId xmlns:a16="http://schemas.microsoft.com/office/drawing/2014/main" id="{0571FF4B-237B-4FF8-8098-C9159E1AF272}"/>
              </a:ext>
            </a:extLst>
          </p:cNvPr>
          <p:cNvSpPr>
            <a:spLocks noGrp="1"/>
          </p:cNvSpPr>
          <p:nvPr>
            <p:ph idx="1"/>
          </p:nvPr>
        </p:nvSpPr>
        <p:spPr>
          <a:xfrm>
            <a:off x="277473" y="1500877"/>
            <a:ext cx="11076327" cy="4676086"/>
          </a:xfrm>
        </p:spPr>
        <p:txBody>
          <a:bodyPr>
            <a:normAutofit/>
          </a:bodyPr>
          <a:lstStyle/>
          <a:p>
            <a:r>
              <a:rPr lang="en-AU" dirty="0"/>
              <a:t>Top Navigation Bar in CDIS under menu “General” is the “Universal Active List”</a:t>
            </a:r>
          </a:p>
          <a:p>
            <a:r>
              <a:rPr lang="en-AU" dirty="0"/>
              <a:t>VIMEO  - </a:t>
            </a:r>
            <a:r>
              <a:rPr lang="en-AU" dirty="0">
                <a:hlinkClick r:id="rId2"/>
              </a:rPr>
              <a:t>https://vimeo.com/432022192</a:t>
            </a:r>
            <a:endParaRPr lang="en-AU" dirty="0"/>
          </a:p>
          <a:p>
            <a:r>
              <a:rPr lang="en-AU" dirty="0"/>
              <a:t>Home screen &gt;menu “General” &gt;“Universal Active List</a:t>
            </a:r>
          </a:p>
          <a:p>
            <a:r>
              <a:rPr lang="en-AU" dirty="0"/>
              <a:t>Use the Universal Active list to check for clients who are overdue for their KAS visit at a site</a:t>
            </a:r>
          </a:p>
          <a:p>
            <a:r>
              <a:rPr lang="en-AU" dirty="0"/>
              <a:t>Choose Site &gt; </a:t>
            </a:r>
            <a:r>
              <a:rPr lang="en-AU" b="1" dirty="0">
                <a:solidFill>
                  <a:srgbClr val="FF0000"/>
                </a:solidFill>
              </a:rPr>
              <a:t>Collins Centre</a:t>
            </a:r>
          </a:p>
          <a:p>
            <a:r>
              <a:rPr lang="en-AU" dirty="0"/>
              <a:t>Age &gt; </a:t>
            </a:r>
            <a:r>
              <a:rPr lang="en-AU" b="1" dirty="0">
                <a:solidFill>
                  <a:srgbClr val="FF0000"/>
                </a:solidFill>
              </a:rPr>
              <a:t>12m KAS</a:t>
            </a:r>
          </a:p>
          <a:p>
            <a:r>
              <a:rPr lang="en-AU" dirty="0"/>
              <a:t>Click</a:t>
            </a:r>
            <a:r>
              <a:rPr lang="en-AU" b="1" dirty="0">
                <a:solidFill>
                  <a:srgbClr val="FF0000"/>
                </a:solidFill>
              </a:rPr>
              <a:t> </a:t>
            </a:r>
            <a:r>
              <a:rPr lang="en-AU" dirty="0"/>
              <a:t>&gt;</a:t>
            </a:r>
            <a:r>
              <a:rPr lang="en-AU" b="1" dirty="0">
                <a:solidFill>
                  <a:srgbClr val="FF0000"/>
                </a:solidFill>
              </a:rPr>
              <a:t> Search</a:t>
            </a:r>
          </a:p>
          <a:p>
            <a:endParaRPr lang="en-AU" dirty="0"/>
          </a:p>
        </p:txBody>
      </p:sp>
      <p:pic>
        <p:nvPicPr>
          <p:cNvPr id="5" name="Picture 4">
            <a:extLst>
              <a:ext uri="{FF2B5EF4-FFF2-40B4-BE49-F238E27FC236}">
                <a16:creationId xmlns:a16="http://schemas.microsoft.com/office/drawing/2014/main" id="{5E84A692-1978-4822-B680-10C922E99219}"/>
              </a:ext>
            </a:extLst>
          </p:cNvPr>
          <p:cNvPicPr>
            <a:picLocks noChangeAspect="1"/>
          </p:cNvPicPr>
          <p:nvPr/>
        </p:nvPicPr>
        <p:blipFill>
          <a:blip r:embed="rId3"/>
          <a:stretch>
            <a:fillRect/>
          </a:stretch>
        </p:blipFill>
        <p:spPr>
          <a:xfrm>
            <a:off x="4681621" y="4010748"/>
            <a:ext cx="7306345" cy="2716534"/>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E57FE1DD-1821-4F4A-96E2-48482E266660}"/>
                  </a:ext>
                </a:extLst>
              </p14:cNvPr>
              <p14:cNvContentPartPr/>
              <p14:nvPr/>
            </p14:nvContentPartPr>
            <p14:xfrm>
              <a:off x="5946343" y="4502222"/>
              <a:ext cx="1028520" cy="360"/>
            </p14:xfrm>
          </p:contentPart>
        </mc:Choice>
        <mc:Fallback xmlns="">
          <p:pic>
            <p:nvPicPr>
              <p:cNvPr id="10" name="Ink 9">
                <a:extLst>
                  <a:ext uri="{FF2B5EF4-FFF2-40B4-BE49-F238E27FC236}">
                    <a16:creationId xmlns:a16="http://schemas.microsoft.com/office/drawing/2014/main" id="{E57FE1DD-1821-4F4A-96E2-48482E266660}"/>
                  </a:ext>
                </a:extLst>
              </p:cNvPr>
              <p:cNvPicPr/>
              <p:nvPr/>
            </p:nvPicPr>
            <p:blipFill>
              <a:blip r:embed="rId5"/>
              <a:stretch>
                <a:fillRect/>
              </a:stretch>
            </p:blipFill>
            <p:spPr>
              <a:xfrm>
                <a:off x="5892703" y="4394222"/>
                <a:ext cx="11361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15CA863B-A73C-4383-8BF9-2FC8612164C6}"/>
                  </a:ext>
                </a:extLst>
              </p14:cNvPr>
              <p14:cNvContentPartPr/>
              <p14:nvPr/>
            </p14:nvContentPartPr>
            <p14:xfrm>
              <a:off x="7441063" y="4829462"/>
              <a:ext cx="655920" cy="7200"/>
            </p14:xfrm>
          </p:contentPart>
        </mc:Choice>
        <mc:Fallback xmlns="">
          <p:pic>
            <p:nvPicPr>
              <p:cNvPr id="11" name="Ink 10">
                <a:extLst>
                  <a:ext uri="{FF2B5EF4-FFF2-40B4-BE49-F238E27FC236}">
                    <a16:creationId xmlns:a16="http://schemas.microsoft.com/office/drawing/2014/main" id="{15CA863B-A73C-4383-8BF9-2FC8612164C6}"/>
                  </a:ext>
                </a:extLst>
              </p:cNvPr>
              <p:cNvPicPr/>
              <p:nvPr/>
            </p:nvPicPr>
            <p:blipFill>
              <a:blip r:embed="rId7"/>
              <a:stretch>
                <a:fillRect/>
              </a:stretch>
            </p:blipFill>
            <p:spPr>
              <a:xfrm>
                <a:off x="7387423" y="4721822"/>
                <a:ext cx="7635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D7723EBD-C0B3-4081-837D-8DE7C47DA68D}"/>
                  </a:ext>
                </a:extLst>
              </p14:cNvPr>
              <p14:cNvContentPartPr/>
              <p14:nvPr/>
            </p14:nvContentPartPr>
            <p14:xfrm>
              <a:off x="9843703" y="5656382"/>
              <a:ext cx="406440" cy="40320"/>
            </p14:xfrm>
          </p:contentPart>
        </mc:Choice>
        <mc:Fallback xmlns="">
          <p:pic>
            <p:nvPicPr>
              <p:cNvPr id="12" name="Ink 11">
                <a:extLst>
                  <a:ext uri="{FF2B5EF4-FFF2-40B4-BE49-F238E27FC236}">
                    <a16:creationId xmlns:a16="http://schemas.microsoft.com/office/drawing/2014/main" id="{D7723EBD-C0B3-4081-837D-8DE7C47DA68D}"/>
                  </a:ext>
                </a:extLst>
              </p:cNvPr>
              <p:cNvPicPr/>
              <p:nvPr/>
            </p:nvPicPr>
            <p:blipFill>
              <a:blip r:embed="rId9"/>
              <a:stretch>
                <a:fillRect/>
              </a:stretch>
            </p:blipFill>
            <p:spPr>
              <a:xfrm>
                <a:off x="9790063" y="5548742"/>
                <a:ext cx="514080" cy="255960"/>
              </a:xfrm>
              <a:prstGeom prst="rect">
                <a:avLst/>
              </a:prstGeom>
            </p:spPr>
          </p:pic>
        </mc:Fallback>
      </mc:AlternateContent>
    </p:spTree>
    <p:extLst>
      <p:ext uri="{BB962C8B-B14F-4D97-AF65-F5344CB8AC3E}">
        <p14:creationId xmlns:p14="http://schemas.microsoft.com/office/powerpoint/2010/main" val="2235560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5AC3E-C5D1-41AB-BDA3-376515906101}"/>
              </a:ext>
            </a:extLst>
          </p:cNvPr>
          <p:cNvSpPr>
            <a:spLocks noGrp="1"/>
          </p:cNvSpPr>
          <p:nvPr>
            <p:ph type="title"/>
          </p:nvPr>
        </p:nvSpPr>
        <p:spPr>
          <a:xfrm>
            <a:off x="494252" y="332103"/>
            <a:ext cx="10515600" cy="957983"/>
          </a:xfrm>
        </p:spPr>
        <p:txBody>
          <a:bodyPr/>
          <a:lstStyle/>
          <a:p>
            <a:r>
              <a:rPr lang="en-AU" b="1" dirty="0"/>
              <a:t>Sorting the Active List</a:t>
            </a:r>
          </a:p>
        </p:txBody>
      </p:sp>
      <p:sp>
        <p:nvSpPr>
          <p:cNvPr id="3" name="Content Placeholder 2">
            <a:extLst>
              <a:ext uri="{FF2B5EF4-FFF2-40B4-BE49-F238E27FC236}">
                <a16:creationId xmlns:a16="http://schemas.microsoft.com/office/drawing/2014/main" id="{7A0F5C7E-83E3-417E-A895-9D0A2E8790CA}"/>
              </a:ext>
            </a:extLst>
          </p:cNvPr>
          <p:cNvSpPr>
            <a:spLocks noGrp="1"/>
          </p:cNvSpPr>
          <p:nvPr>
            <p:ph idx="1"/>
          </p:nvPr>
        </p:nvSpPr>
        <p:spPr>
          <a:xfrm>
            <a:off x="410362" y="1323109"/>
            <a:ext cx="10515600" cy="5417032"/>
          </a:xfrm>
        </p:spPr>
        <p:txBody>
          <a:bodyPr>
            <a:normAutofit lnSpcReduction="10000"/>
          </a:bodyPr>
          <a:lstStyle/>
          <a:p>
            <a:r>
              <a:rPr lang="en-AU" dirty="0"/>
              <a:t>Click on first drop down sorted by menu</a:t>
            </a:r>
          </a:p>
          <a:p>
            <a:r>
              <a:rPr lang="en-AU" dirty="0"/>
              <a:t>Choose </a:t>
            </a:r>
            <a:r>
              <a:rPr lang="en-AU" b="1" dirty="0">
                <a:solidFill>
                  <a:srgbClr val="FF0000"/>
                </a:solidFill>
              </a:rPr>
              <a:t>Age </a:t>
            </a:r>
            <a:r>
              <a:rPr lang="en-AU" dirty="0"/>
              <a:t>– this is usually the easiest menu to sort by.</a:t>
            </a:r>
          </a:p>
          <a:p>
            <a:r>
              <a:rPr lang="en-AU" dirty="0"/>
              <a:t>Click </a:t>
            </a:r>
            <a:r>
              <a:rPr lang="en-AU" b="1" dirty="0">
                <a:solidFill>
                  <a:srgbClr val="FF0000"/>
                </a:solidFill>
              </a:rPr>
              <a:t>Search</a:t>
            </a:r>
            <a:r>
              <a:rPr lang="en-AU" dirty="0"/>
              <a:t> to sort.</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r>
              <a:rPr lang="en-AU" dirty="0"/>
              <a:t>List of clients overdue for visit will be appear sorted by Age – oldest child will appear at top of list.</a:t>
            </a:r>
          </a:p>
          <a:p>
            <a:endParaRPr lang="en-AU" dirty="0"/>
          </a:p>
        </p:txBody>
      </p:sp>
      <p:pic>
        <p:nvPicPr>
          <p:cNvPr id="5" name="Picture 4">
            <a:extLst>
              <a:ext uri="{FF2B5EF4-FFF2-40B4-BE49-F238E27FC236}">
                <a16:creationId xmlns:a16="http://schemas.microsoft.com/office/drawing/2014/main" id="{26A71610-D5D1-4525-9810-507AA4D8A25A}"/>
              </a:ext>
            </a:extLst>
          </p:cNvPr>
          <p:cNvPicPr>
            <a:picLocks noChangeAspect="1"/>
          </p:cNvPicPr>
          <p:nvPr/>
        </p:nvPicPr>
        <p:blipFill>
          <a:blip r:embed="rId2"/>
          <a:stretch>
            <a:fillRect/>
          </a:stretch>
        </p:blipFill>
        <p:spPr>
          <a:xfrm>
            <a:off x="751208" y="2561228"/>
            <a:ext cx="6588695" cy="3187907"/>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C2136604-B6FC-4F8C-8528-A420A0AFEC47}"/>
                  </a:ext>
                </a:extLst>
              </p14:cNvPr>
              <p14:cNvContentPartPr/>
              <p14:nvPr/>
            </p14:nvContentPartPr>
            <p14:xfrm>
              <a:off x="3770863" y="4155182"/>
              <a:ext cx="958320" cy="26280"/>
            </p14:xfrm>
          </p:contentPart>
        </mc:Choice>
        <mc:Fallback xmlns="">
          <p:pic>
            <p:nvPicPr>
              <p:cNvPr id="6" name="Ink 5">
                <a:extLst>
                  <a:ext uri="{FF2B5EF4-FFF2-40B4-BE49-F238E27FC236}">
                    <a16:creationId xmlns:a16="http://schemas.microsoft.com/office/drawing/2014/main" id="{C2136604-B6FC-4F8C-8528-A420A0AFEC47}"/>
                  </a:ext>
                </a:extLst>
              </p:cNvPr>
              <p:cNvPicPr/>
              <p:nvPr/>
            </p:nvPicPr>
            <p:blipFill>
              <a:blip r:embed="rId4"/>
              <a:stretch>
                <a:fillRect/>
              </a:stretch>
            </p:blipFill>
            <p:spPr>
              <a:xfrm>
                <a:off x="3717223" y="4047182"/>
                <a:ext cx="10659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36815B4B-516B-48F7-9319-CA80F7E523B6}"/>
                  </a:ext>
                </a:extLst>
              </p14:cNvPr>
              <p14:cNvContentPartPr/>
              <p14:nvPr/>
            </p14:nvContentPartPr>
            <p14:xfrm>
              <a:off x="7012303" y="3896702"/>
              <a:ext cx="327600" cy="360"/>
            </p14:xfrm>
          </p:contentPart>
        </mc:Choice>
        <mc:Fallback xmlns="">
          <p:pic>
            <p:nvPicPr>
              <p:cNvPr id="7" name="Ink 6">
                <a:extLst>
                  <a:ext uri="{FF2B5EF4-FFF2-40B4-BE49-F238E27FC236}">
                    <a16:creationId xmlns:a16="http://schemas.microsoft.com/office/drawing/2014/main" id="{36815B4B-516B-48F7-9319-CA80F7E523B6}"/>
                  </a:ext>
                </a:extLst>
              </p:cNvPr>
              <p:cNvPicPr/>
              <p:nvPr/>
            </p:nvPicPr>
            <p:blipFill>
              <a:blip r:embed="rId6"/>
              <a:stretch>
                <a:fillRect/>
              </a:stretch>
            </p:blipFill>
            <p:spPr>
              <a:xfrm>
                <a:off x="6958663" y="3789062"/>
                <a:ext cx="435240" cy="216000"/>
              </a:xfrm>
              <a:prstGeom prst="rect">
                <a:avLst/>
              </a:prstGeom>
            </p:spPr>
          </p:pic>
        </mc:Fallback>
      </mc:AlternateContent>
    </p:spTree>
    <p:extLst>
      <p:ext uri="{BB962C8B-B14F-4D97-AF65-F5344CB8AC3E}">
        <p14:creationId xmlns:p14="http://schemas.microsoft.com/office/powerpoint/2010/main" val="3710236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AACC8BD-CCAB-46D1-AA61-CB67D62DA08A}"/>
              </a:ext>
            </a:extLst>
          </p:cNvPr>
          <p:cNvSpPr txBox="1"/>
          <p:nvPr/>
        </p:nvSpPr>
        <p:spPr>
          <a:xfrm>
            <a:off x="478299" y="1016489"/>
            <a:ext cx="9152262" cy="2492990"/>
          </a:xfrm>
          <a:prstGeom prst="rect">
            <a:avLst/>
          </a:prstGeom>
          <a:noFill/>
        </p:spPr>
        <p:txBody>
          <a:bodyPr wrap="square" rtlCol="0">
            <a:spAutoFit/>
          </a:bodyPr>
          <a:lstStyle/>
          <a:p>
            <a:pPr marL="285750" indent="-285750">
              <a:buFont typeface="Arial" panose="020B0604020202020204" pitchFamily="34" charset="0"/>
              <a:buChar char="•"/>
            </a:pPr>
            <a:r>
              <a:rPr lang="en-AU" sz="1200" dirty="0"/>
              <a:t>You can then see the list of clients overdue for 12mth appt</a:t>
            </a:r>
          </a:p>
          <a:p>
            <a:pPr marL="285750" indent="-285750">
              <a:buFont typeface="Arial" panose="020B0604020202020204" pitchFamily="34" charset="0"/>
              <a:buChar char="•"/>
            </a:pPr>
            <a:r>
              <a:rPr lang="en-AU" sz="1200" dirty="0"/>
              <a:t>The list will show you the age of their </a:t>
            </a:r>
            <a:r>
              <a:rPr lang="en-AU" sz="1200" dirty="0">
                <a:highlight>
                  <a:srgbClr val="00FF00"/>
                </a:highlight>
              </a:rPr>
              <a:t>last visit </a:t>
            </a:r>
            <a:r>
              <a:rPr lang="en-AU" sz="1200" dirty="0"/>
              <a:t>and the </a:t>
            </a:r>
            <a:r>
              <a:rPr lang="en-AU" sz="1200" dirty="0">
                <a:highlight>
                  <a:srgbClr val="FFFF00"/>
                </a:highlight>
              </a:rPr>
              <a:t>next expected </a:t>
            </a:r>
            <a:r>
              <a:rPr lang="en-AU" sz="1200" dirty="0"/>
              <a:t>visit</a:t>
            </a:r>
          </a:p>
          <a:p>
            <a:pPr marL="285750" indent="-285750">
              <a:buFont typeface="Arial" panose="020B0604020202020204" pitchFamily="34" charset="0"/>
              <a:buChar char="•"/>
            </a:pPr>
            <a:r>
              <a:rPr lang="en-AU" sz="1200" dirty="0"/>
              <a:t>BB of Kate is overdue for 12m KAS, you can see she has an appointment booked in the calendar – so if comes up “confirmed”</a:t>
            </a:r>
          </a:p>
          <a:p>
            <a:pPr marL="285750" indent="-285750">
              <a:buFont typeface="Arial" panose="020B0604020202020204" pitchFamily="34" charset="0"/>
              <a:buChar char="•"/>
            </a:pPr>
            <a:r>
              <a:rPr lang="en-AU" sz="1200" dirty="0" err="1"/>
              <a:t>Leslee</a:t>
            </a:r>
            <a:r>
              <a:rPr lang="en-AU" sz="1200" dirty="0"/>
              <a:t> is overdue for 12m KAS – see in ref “</a:t>
            </a:r>
            <a:r>
              <a:rPr lang="en-AU" sz="1200" dirty="0">
                <a:solidFill>
                  <a:srgbClr val="FF0000"/>
                </a:solidFill>
              </a:rPr>
              <a:t>overdue</a:t>
            </a:r>
            <a:r>
              <a:rPr lang="en-AU" sz="1200" dirty="0"/>
              <a:t>” means no appointment is booked for this KAS</a:t>
            </a:r>
          </a:p>
          <a:p>
            <a:pPr marL="285750" indent="-285750">
              <a:buFont typeface="Arial" panose="020B0604020202020204" pitchFamily="34" charset="0"/>
              <a:buChar char="•"/>
            </a:pPr>
            <a:r>
              <a:rPr lang="en-AU" sz="1200" dirty="0"/>
              <a:t>The “</a:t>
            </a:r>
            <a:r>
              <a:rPr lang="en-AU" sz="1200" dirty="0">
                <a:highlight>
                  <a:srgbClr val="FF00FF"/>
                </a:highlight>
              </a:rPr>
              <a:t>edit</a:t>
            </a:r>
            <a:r>
              <a:rPr lang="en-AU" sz="1200" dirty="0"/>
              <a:t>” note can be used a prompt, for the person reviewing the list to be aware of something going on for the family </a:t>
            </a:r>
          </a:p>
          <a:p>
            <a:pPr marL="285750" indent="-285750">
              <a:buFont typeface="Arial" panose="020B0604020202020204" pitchFamily="34" charset="0"/>
              <a:buChar char="•"/>
            </a:pPr>
            <a:r>
              <a:rPr lang="en-AU" sz="1200" dirty="0"/>
              <a:t>Rachel – we can see her Last KAS completed was the HV and there has been a service gap. AS you can see there is an “Edit note” explaining that child was in China and when she was due back. </a:t>
            </a:r>
          </a:p>
          <a:p>
            <a:pPr marL="285750" indent="-285750">
              <a:buFont typeface="Arial" panose="020B0604020202020204" pitchFamily="34" charset="0"/>
              <a:buChar char="•"/>
            </a:pPr>
            <a:r>
              <a:rPr lang="en-AU" sz="1200" dirty="0"/>
              <a:t>Rachel is now overdue for 12m KAS with no appt booked </a:t>
            </a:r>
          </a:p>
          <a:p>
            <a:pPr marL="285750" indent="-285750">
              <a:buFont typeface="Arial" panose="020B0604020202020204" pitchFamily="34" charset="0"/>
              <a:buChar char="•"/>
            </a:pPr>
            <a:r>
              <a:rPr lang="en-AU" sz="1200" dirty="0"/>
              <a:t>BB of Kate also has “notes pending for last appt status, this indicates the appointment remains in CDIS as not started or not cancelled, or consult opened and not completed. </a:t>
            </a:r>
          </a:p>
          <a:p>
            <a:pPr marL="285750" indent="-285750">
              <a:buFont typeface="Arial" panose="020B0604020202020204" pitchFamily="34" charset="0"/>
              <a:buChar char="•"/>
            </a:pPr>
            <a:r>
              <a:rPr lang="en-AU" sz="1200" dirty="0"/>
              <a:t>The list also allows you to see if there are any flags pertaining to the child and can help you to prioritise who to contact first.</a:t>
            </a:r>
          </a:p>
          <a:p>
            <a:endParaRPr lang="en-AU" sz="1200" dirty="0"/>
          </a:p>
          <a:p>
            <a:endParaRPr lang="en-AU" sz="1200" dirty="0"/>
          </a:p>
        </p:txBody>
      </p:sp>
      <p:pic>
        <p:nvPicPr>
          <p:cNvPr id="24" name="Picture 23">
            <a:extLst>
              <a:ext uri="{FF2B5EF4-FFF2-40B4-BE49-F238E27FC236}">
                <a16:creationId xmlns:a16="http://schemas.microsoft.com/office/drawing/2014/main" id="{219E3182-FEF6-4C31-8B79-83E24A0DB698}"/>
              </a:ext>
            </a:extLst>
          </p:cNvPr>
          <p:cNvPicPr>
            <a:picLocks noChangeAspect="1"/>
          </p:cNvPicPr>
          <p:nvPr/>
        </p:nvPicPr>
        <p:blipFill>
          <a:blip r:embed="rId2"/>
          <a:stretch>
            <a:fillRect/>
          </a:stretch>
        </p:blipFill>
        <p:spPr>
          <a:xfrm>
            <a:off x="607852" y="3271706"/>
            <a:ext cx="6513354" cy="3103136"/>
          </a:xfrm>
          <a:prstGeom prst="rect">
            <a:avLst/>
          </a:prstGeom>
        </p:spPr>
      </p:pic>
      <p:sp>
        <p:nvSpPr>
          <p:cNvPr id="25" name="Title 1">
            <a:extLst>
              <a:ext uri="{FF2B5EF4-FFF2-40B4-BE49-F238E27FC236}">
                <a16:creationId xmlns:a16="http://schemas.microsoft.com/office/drawing/2014/main" id="{BC08B1AB-225C-4EA8-9E15-0A303E1F6CF5}"/>
              </a:ext>
            </a:extLst>
          </p:cNvPr>
          <p:cNvSpPr>
            <a:spLocks noGrp="1"/>
          </p:cNvSpPr>
          <p:nvPr>
            <p:ph type="title"/>
          </p:nvPr>
        </p:nvSpPr>
        <p:spPr>
          <a:xfrm>
            <a:off x="494252" y="332104"/>
            <a:ext cx="8154798" cy="684386"/>
          </a:xfrm>
        </p:spPr>
        <p:txBody>
          <a:bodyPr/>
          <a:lstStyle/>
          <a:p>
            <a:r>
              <a:rPr lang="en-AU" b="1" dirty="0"/>
              <a:t>Sorting the Active List</a:t>
            </a:r>
          </a:p>
        </p:txBody>
      </p:sp>
    </p:spTree>
    <p:extLst>
      <p:ext uri="{BB962C8B-B14F-4D97-AF65-F5344CB8AC3E}">
        <p14:creationId xmlns:p14="http://schemas.microsoft.com/office/powerpoint/2010/main" val="3154767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E0389B7-C6E7-4776-80DA-6C7C47E06CE2}"/>
              </a:ext>
            </a:extLst>
          </p:cNvPr>
          <p:cNvPicPr>
            <a:picLocks noChangeAspect="1"/>
          </p:cNvPicPr>
          <p:nvPr/>
        </p:nvPicPr>
        <p:blipFill>
          <a:blip r:embed="rId2"/>
          <a:stretch>
            <a:fillRect/>
          </a:stretch>
        </p:blipFill>
        <p:spPr>
          <a:xfrm>
            <a:off x="1340069" y="660837"/>
            <a:ext cx="9511862" cy="654037"/>
          </a:xfrm>
          <a:prstGeom prst="rect">
            <a:avLst/>
          </a:prstGeom>
        </p:spPr>
      </p:pic>
      <p:sp>
        <p:nvSpPr>
          <p:cNvPr id="27" name="Content Placeholder 26">
            <a:extLst>
              <a:ext uri="{FF2B5EF4-FFF2-40B4-BE49-F238E27FC236}">
                <a16:creationId xmlns:a16="http://schemas.microsoft.com/office/drawing/2014/main" id="{C7C7817E-47E7-435D-A4E0-E87D47FEF0ED}"/>
              </a:ext>
            </a:extLst>
          </p:cNvPr>
          <p:cNvSpPr>
            <a:spLocks noGrp="1"/>
          </p:cNvSpPr>
          <p:nvPr>
            <p:ph idx="1"/>
          </p:nvPr>
        </p:nvSpPr>
        <p:spPr>
          <a:xfrm>
            <a:off x="1059444" y="190762"/>
            <a:ext cx="10433093" cy="6476475"/>
          </a:xfrm>
        </p:spPr>
        <p:txBody>
          <a:bodyPr>
            <a:normAutofit fontScale="92500" lnSpcReduction="20000"/>
          </a:bodyPr>
          <a:lstStyle/>
          <a:p>
            <a:r>
              <a:rPr lang="en-AU" sz="2000" b="1" dirty="0">
                <a:solidFill>
                  <a:srgbClr val="FF0000"/>
                </a:solidFill>
              </a:rPr>
              <a:t>Scenario 1:</a:t>
            </a:r>
          </a:p>
          <a:p>
            <a:endParaRPr lang="en-AU" sz="1600" dirty="0"/>
          </a:p>
          <a:p>
            <a:pPr marL="0" indent="0">
              <a:buNone/>
            </a:pPr>
            <a:endParaRPr lang="en-AU" sz="1600" dirty="0"/>
          </a:p>
          <a:p>
            <a:endParaRPr lang="en-AU" sz="1400" dirty="0"/>
          </a:p>
          <a:p>
            <a:pPr marL="0" indent="0">
              <a:buNone/>
            </a:pPr>
            <a:r>
              <a:rPr lang="en-AU" sz="1400" dirty="0"/>
              <a:t>The child above is now nearly 11m but were not flagged as overdue as there had been an 8m appointment scheduled, but it was a cancelled as a DNA </a:t>
            </a:r>
            <a:r>
              <a:rPr lang="en-AU" sz="1400" dirty="0" err="1"/>
              <a:t>fro</a:t>
            </a:r>
            <a:r>
              <a:rPr lang="en-AU" sz="1400" dirty="0"/>
              <a:t> 8m KAS – client requires contact for new appt.</a:t>
            </a:r>
          </a:p>
          <a:p>
            <a:pPr marL="0" indent="0">
              <a:buNone/>
            </a:pPr>
            <a:endParaRPr lang="en-AU" sz="100" dirty="0"/>
          </a:p>
          <a:p>
            <a:r>
              <a:rPr lang="en-AU" sz="2000" b="1" dirty="0">
                <a:solidFill>
                  <a:srgbClr val="FF0000"/>
                </a:solidFill>
              </a:rPr>
              <a:t>Scenario 2:</a:t>
            </a:r>
          </a:p>
          <a:p>
            <a:endParaRPr lang="en-AU" sz="1600" dirty="0"/>
          </a:p>
          <a:p>
            <a:pPr marL="0" indent="0">
              <a:buNone/>
            </a:pPr>
            <a:endParaRPr lang="en-AU" sz="1600" dirty="0"/>
          </a:p>
          <a:p>
            <a:pPr marL="0" indent="0">
              <a:buNone/>
            </a:pPr>
            <a:r>
              <a:rPr lang="en-AU" sz="1500" dirty="0"/>
              <a:t>Child who is already 11m and marked as “tentative” does not come up with overdue as there is a 8m KAS booking in the past that was not attended or cancelled on 23/5/22, so notes are pending from that date (as consult was not commenced).</a:t>
            </a:r>
          </a:p>
          <a:p>
            <a:pPr marL="0" indent="0">
              <a:buNone/>
            </a:pPr>
            <a:endParaRPr lang="en-AU" sz="100" dirty="0"/>
          </a:p>
          <a:p>
            <a:r>
              <a:rPr lang="en-AU" sz="2000" b="1" dirty="0">
                <a:solidFill>
                  <a:srgbClr val="FF0000"/>
                </a:solidFill>
              </a:rPr>
              <a:t>Scenario 3</a:t>
            </a:r>
          </a:p>
          <a:p>
            <a:pPr marL="0" indent="0">
              <a:buNone/>
            </a:pPr>
            <a:endParaRPr lang="en-AU" sz="1600" dirty="0"/>
          </a:p>
          <a:p>
            <a:pPr marL="0" indent="0">
              <a:buNone/>
            </a:pPr>
            <a:endParaRPr lang="en-AU" sz="1600" dirty="0"/>
          </a:p>
          <a:p>
            <a:pPr marL="0" indent="0">
              <a:buNone/>
            </a:pPr>
            <a:r>
              <a:rPr lang="en-AU" sz="1400" dirty="0"/>
              <a:t>Client who is just over 8m was a DNA/Cancelled 4m KAS. As there is no 8m appointment date, it is flagged as overdue</a:t>
            </a:r>
            <a:r>
              <a:rPr lang="en-AU" sz="1600" dirty="0"/>
              <a:t>.</a:t>
            </a:r>
          </a:p>
          <a:p>
            <a:pPr marL="0" indent="0">
              <a:buNone/>
            </a:pPr>
            <a:endParaRPr lang="en-AU" sz="100" dirty="0"/>
          </a:p>
          <a:p>
            <a:r>
              <a:rPr lang="en-AU" sz="2000" b="1" dirty="0">
                <a:solidFill>
                  <a:srgbClr val="FF0000"/>
                </a:solidFill>
              </a:rPr>
              <a:t>Scenario 4</a:t>
            </a:r>
          </a:p>
          <a:p>
            <a:endParaRPr lang="en-AU" sz="1600" dirty="0"/>
          </a:p>
          <a:p>
            <a:endParaRPr lang="en-AU" sz="1600" dirty="0"/>
          </a:p>
          <a:p>
            <a:pPr marL="0" indent="0">
              <a:buNone/>
            </a:pPr>
            <a:r>
              <a:rPr lang="en-AU" sz="1400" dirty="0"/>
              <a:t>Child just over 8m has notes pending from a 4m KAS that was not attended or cancelled from the calendar. As there is no 8m appointment date, it is flagged as overdue.</a:t>
            </a:r>
          </a:p>
        </p:txBody>
      </p:sp>
      <p:pic>
        <p:nvPicPr>
          <p:cNvPr id="29" name="Picture 28">
            <a:extLst>
              <a:ext uri="{FF2B5EF4-FFF2-40B4-BE49-F238E27FC236}">
                <a16:creationId xmlns:a16="http://schemas.microsoft.com/office/drawing/2014/main" id="{042CF0F9-89B2-4FB2-AC14-55D217CA39C2}"/>
              </a:ext>
            </a:extLst>
          </p:cNvPr>
          <p:cNvPicPr>
            <a:picLocks noChangeAspect="1"/>
          </p:cNvPicPr>
          <p:nvPr/>
        </p:nvPicPr>
        <p:blipFill>
          <a:blip r:embed="rId3"/>
          <a:stretch>
            <a:fillRect/>
          </a:stretch>
        </p:blipFill>
        <p:spPr>
          <a:xfrm>
            <a:off x="1275293" y="2463427"/>
            <a:ext cx="8440858" cy="596621"/>
          </a:xfrm>
          <a:prstGeom prst="rect">
            <a:avLst/>
          </a:prstGeom>
        </p:spPr>
      </p:pic>
      <p:pic>
        <p:nvPicPr>
          <p:cNvPr id="31" name="Picture 30">
            <a:extLst>
              <a:ext uri="{FF2B5EF4-FFF2-40B4-BE49-F238E27FC236}">
                <a16:creationId xmlns:a16="http://schemas.microsoft.com/office/drawing/2014/main" id="{227696BF-B692-4142-B9F7-8ADD696AAA9C}"/>
              </a:ext>
            </a:extLst>
          </p:cNvPr>
          <p:cNvPicPr>
            <a:picLocks noChangeAspect="1"/>
          </p:cNvPicPr>
          <p:nvPr/>
        </p:nvPicPr>
        <p:blipFill>
          <a:blip r:embed="rId4"/>
          <a:stretch>
            <a:fillRect/>
          </a:stretch>
        </p:blipFill>
        <p:spPr>
          <a:xfrm>
            <a:off x="1157189" y="3878491"/>
            <a:ext cx="9598048" cy="654038"/>
          </a:xfrm>
          <a:prstGeom prst="rect">
            <a:avLst/>
          </a:prstGeom>
        </p:spPr>
      </p:pic>
      <p:pic>
        <p:nvPicPr>
          <p:cNvPr id="33" name="Picture 32">
            <a:extLst>
              <a:ext uri="{FF2B5EF4-FFF2-40B4-BE49-F238E27FC236}">
                <a16:creationId xmlns:a16="http://schemas.microsoft.com/office/drawing/2014/main" id="{FE9EDDEB-6D38-42A8-BC4E-0DBD1948E171}"/>
              </a:ext>
            </a:extLst>
          </p:cNvPr>
          <p:cNvPicPr>
            <a:picLocks noChangeAspect="1"/>
          </p:cNvPicPr>
          <p:nvPr/>
        </p:nvPicPr>
        <p:blipFill>
          <a:blip r:embed="rId5"/>
          <a:stretch>
            <a:fillRect/>
          </a:stretch>
        </p:blipFill>
        <p:spPr>
          <a:xfrm>
            <a:off x="1157189" y="5332713"/>
            <a:ext cx="8547580" cy="594533"/>
          </a:xfrm>
          <a:prstGeom prst="rect">
            <a:avLst/>
          </a:prstGeom>
        </p:spPr>
      </p:pic>
    </p:spTree>
    <p:extLst>
      <p:ext uri="{BB962C8B-B14F-4D97-AF65-F5344CB8AC3E}">
        <p14:creationId xmlns:p14="http://schemas.microsoft.com/office/powerpoint/2010/main" val="1491043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B47CA-DEB1-48A4-8135-64AA538D4B07}"/>
              </a:ext>
            </a:extLst>
          </p:cNvPr>
          <p:cNvSpPr>
            <a:spLocks noGrp="1"/>
          </p:cNvSpPr>
          <p:nvPr>
            <p:ph type="title"/>
          </p:nvPr>
        </p:nvSpPr>
        <p:spPr>
          <a:xfrm>
            <a:off x="529395" y="375096"/>
            <a:ext cx="5180013" cy="661889"/>
          </a:xfrm>
        </p:spPr>
        <p:txBody>
          <a:bodyPr/>
          <a:lstStyle/>
          <a:p>
            <a:r>
              <a:rPr lang="en-AU" b="1" dirty="0"/>
              <a:t>Hyperlinks</a:t>
            </a:r>
          </a:p>
        </p:txBody>
      </p:sp>
      <p:sp>
        <p:nvSpPr>
          <p:cNvPr id="17" name="Text Placeholder 16">
            <a:extLst>
              <a:ext uri="{FF2B5EF4-FFF2-40B4-BE49-F238E27FC236}">
                <a16:creationId xmlns:a16="http://schemas.microsoft.com/office/drawing/2014/main" id="{A351C5E3-E482-4D6F-9E9A-906A3670010A}"/>
              </a:ext>
            </a:extLst>
          </p:cNvPr>
          <p:cNvSpPr>
            <a:spLocks noGrp="1"/>
          </p:cNvSpPr>
          <p:nvPr>
            <p:ph type="body" idx="1"/>
          </p:nvPr>
        </p:nvSpPr>
        <p:spPr>
          <a:xfrm>
            <a:off x="529395" y="1023167"/>
            <a:ext cx="8656550" cy="381963"/>
          </a:xfrm>
        </p:spPr>
        <p:txBody>
          <a:bodyPr>
            <a:noAutofit/>
          </a:bodyPr>
          <a:lstStyle/>
          <a:p>
            <a:r>
              <a:rPr lang="en-AU" sz="1400" dirty="0">
                <a:solidFill>
                  <a:schemeClr val="tx1"/>
                </a:solidFill>
              </a:rPr>
              <a:t>You can see that the CDIS ID is </a:t>
            </a:r>
            <a:r>
              <a:rPr lang="en-AU" sz="1400" dirty="0">
                <a:solidFill>
                  <a:schemeClr val="accent2"/>
                </a:solidFill>
              </a:rPr>
              <a:t>blue</a:t>
            </a:r>
            <a:r>
              <a:rPr lang="en-AU" sz="1400" dirty="0">
                <a:solidFill>
                  <a:schemeClr val="tx1"/>
                </a:solidFill>
              </a:rPr>
              <a:t> – this is a hyperlink to the child's CDIS record.</a:t>
            </a:r>
          </a:p>
        </p:txBody>
      </p:sp>
      <p:sp>
        <p:nvSpPr>
          <p:cNvPr id="18" name="Text Placeholder 17">
            <a:extLst>
              <a:ext uri="{FF2B5EF4-FFF2-40B4-BE49-F238E27FC236}">
                <a16:creationId xmlns:a16="http://schemas.microsoft.com/office/drawing/2014/main" id="{0AF23B28-A2BE-4F5F-8A70-3ABECFC85E98}"/>
              </a:ext>
            </a:extLst>
          </p:cNvPr>
          <p:cNvSpPr>
            <a:spLocks noGrp="1"/>
          </p:cNvSpPr>
          <p:nvPr>
            <p:ph type="body" sz="quarter" idx="3"/>
          </p:nvPr>
        </p:nvSpPr>
        <p:spPr>
          <a:xfrm>
            <a:off x="614268" y="3579738"/>
            <a:ext cx="7633093" cy="277722"/>
          </a:xfrm>
        </p:spPr>
        <p:txBody>
          <a:bodyPr>
            <a:noAutofit/>
          </a:bodyPr>
          <a:lstStyle/>
          <a:p>
            <a:r>
              <a:rPr lang="en-AU" sz="1400" b="0" dirty="0">
                <a:solidFill>
                  <a:schemeClr val="tx1"/>
                </a:solidFill>
              </a:rPr>
              <a:t>If you click on the Hyperlink on their CDIS ID it will create a pop up record.</a:t>
            </a:r>
          </a:p>
        </p:txBody>
      </p:sp>
      <p:pic>
        <p:nvPicPr>
          <p:cNvPr id="16" name="Picture 15">
            <a:extLst>
              <a:ext uri="{FF2B5EF4-FFF2-40B4-BE49-F238E27FC236}">
                <a16:creationId xmlns:a16="http://schemas.microsoft.com/office/drawing/2014/main" id="{E07D47ED-0D8B-4653-B153-1154420C10D9}"/>
              </a:ext>
            </a:extLst>
          </p:cNvPr>
          <p:cNvPicPr>
            <a:picLocks noChangeAspect="1"/>
          </p:cNvPicPr>
          <p:nvPr/>
        </p:nvPicPr>
        <p:blipFill>
          <a:blip r:embed="rId2"/>
          <a:stretch>
            <a:fillRect/>
          </a:stretch>
        </p:blipFill>
        <p:spPr>
          <a:xfrm>
            <a:off x="708172" y="3981920"/>
            <a:ext cx="3933226" cy="2223262"/>
          </a:xfrm>
          <a:prstGeom prst="rect">
            <a:avLst/>
          </a:prstGeom>
        </p:spPr>
      </p:pic>
      <p:sp>
        <p:nvSpPr>
          <p:cNvPr id="13" name="Text Placeholder 17">
            <a:extLst>
              <a:ext uri="{FF2B5EF4-FFF2-40B4-BE49-F238E27FC236}">
                <a16:creationId xmlns:a16="http://schemas.microsoft.com/office/drawing/2014/main" id="{141AC8B4-80EC-4592-87FB-2DF56F72ADFC}"/>
              </a:ext>
            </a:extLst>
          </p:cNvPr>
          <p:cNvSpPr txBox="1">
            <a:spLocks/>
          </p:cNvSpPr>
          <p:nvPr/>
        </p:nvSpPr>
        <p:spPr>
          <a:xfrm>
            <a:off x="4700121" y="3857460"/>
            <a:ext cx="4813625" cy="2454349"/>
          </a:xfrm>
          <a:prstGeom prst="rect">
            <a:avLst/>
          </a:prstGeom>
        </p:spPr>
        <p:txBody>
          <a:bodyPr vert="horz" lIns="91440" tIns="45720" rIns="91440" bIns="45720" rtlCol="0" anchor="b">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n-AU" sz="1400" dirty="0">
                <a:solidFill>
                  <a:schemeClr val="tx1"/>
                </a:solidFill>
              </a:rPr>
              <a:t>From the pop up record  – you can click on the tabs in the top menu to review information</a:t>
            </a:r>
          </a:p>
          <a:p>
            <a:r>
              <a:rPr lang="en-AU" sz="1400" dirty="0">
                <a:solidFill>
                  <a:schemeClr val="tx1"/>
                </a:solidFill>
              </a:rPr>
              <a:t>Click on “Relations” for contact details to contact family re missed appointment. </a:t>
            </a:r>
          </a:p>
          <a:p>
            <a:r>
              <a:rPr lang="en-AU" sz="1400" dirty="0">
                <a:solidFill>
                  <a:schemeClr val="tx1"/>
                </a:solidFill>
              </a:rPr>
              <a:t>The “progress notes” will be viewable from the pop up record, however these should only be reviewed by clinical staff. Clinical staff can also review any flags etc. Admin can open the full record by clicking “open” at the bottom of the screen.</a:t>
            </a:r>
          </a:p>
        </p:txBody>
      </p:sp>
      <p:pic>
        <p:nvPicPr>
          <p:cNvPr id="14" name="Picture 13">
            <a:extLst>
              <a:ext uri="{FF2B5EF4-FFF2-40B4-BE49-F238E27FC236}">
                <a16:creationId xmlns:a16="http://schemas.microsoft.com/office/drawing/2014/main" id="{7FDE9669-92FB-4B0F-A6F4-C61EE8B40E00}"/>
              </a:ext>
            </a:extLst>
          </p:cNvPr>
          <p:cNvPicPr>
            <a:picLocks noChangeAspect="1"/>
          </p:cNvPicPr>
          <p:nvPr/>
        </p:nvPicPr>
        <p:blipFill>
          <a:blip r:embed="rId3"/>
          <a:stretch>
            <a:fillRect/>
          </a:stretch>
        </p:blipFill>
        <p:spPr>
          <a:xfrm>
            <a:off x="614268" y="1476764"/>
            <a:ext cx="4202638" cy="1978514"/>
          </a:xfrm>
          <a:prstGeom prst="rect">
            <a:avLst/>
          </a:prstGeom>
        </p:spPr>
      </p:pic>
    </p:spTree>
    <p:extLst>
      <p:ext uri="{BB962C8B-B14F-4D97-AF65-F5344CB8AC3E}">
        <p14:creationId xmlns:p14="http://schemas.microsoft.com/office/powerpoint/2010/main" val="3953908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F7560B-210B-4156-8B0F-526D23FE625E}"/>
              </a:ext>
            </a:extLst>
          </p:cNvPr>
          <p:cNvSpPr>
            <a:spLocks noGrp="1"/>
          </p:cNvSpPr>
          <p:nvPr>
            <p:ph type="title"/>
          </p:nvPr>
        </p:nvSpPr>
        <p:spPr>
          <a:xfrm>
            <a:off x="467609" y="341153"/>
            <a:ext cx="8596668" cy="1320800"/>
          </a:xfrm>
        </p:spPr>
        <p:txBody>
          <a:bodyPr>
            <a:normAutofit/>
          </a:bodyPr>
          <a:lstStyle/>
          <a:p>
            <a:r>
              <a:rPr lang="en-AU" b="1" dirty="0"/>
              <a:t>Suggested Process for Missed visit follow up</a:t>
            </a:r>
          </a:p>
        </p:txBody>
      </p:sp>
      <p:sp>
        <p:nvSpPr>
          <p:cNvPr id="5" name="Content Placeholder 4">
            <a:extLst>
              <a:ext uri="{FF2B5EF4-FFF2-40B4-BE49-F238E27FC236}">
                <a16:creationId xmlns:a16="http://schemas.microsoft.com/office/drawing/2014/main" id="{53CDC6B7-1F9A-413A-9AB1-2C5F4C427DD8}"/>
              </a:ext>
            </a:extLst>
          </p:cNvPr>
          <p:cNvSpPr>
            <a:spLocks noGrp="1"/>
          </p:cNvSpPr>
          <p:nvPr>
            <p:ph idx="1"/>
          </p:nvPr>
        </p:nvSpPr>
        <p:spPr>
          <a:xfrm>
            <a:off x="467609" y="1661953"/>
            <a:ext cx="8596668" cy="3880773"/>
          </a:xfrm>
        </p:spPr>
        <p:txBody>
          <a:bodyPr>
            <a:normAutofit fontScale="77500" lnSpcReduction="20000"/>
          </a:bodyPr>
          <a:lstStyle/>
          <a:p>
            <a:r>
              <a:rPr lang="en-AU" sz="2400" dirty="0"/>
              <a:t>Process LGA specific – review your own MCH service’s protocol</a:t>
            </a:r>
          </a:p>
          <a:p>
            <a:pPr marL="0" indent="0">
              <a:buNone/>
            </a:pPr>
            <a:r>
              <a:rPr lang="en-AU" sz="2400" b="1" dirty="0"/>
              <a:t>Suggested Admin process:</a:t>
            </a:r>
          </a:p>
          <a:p>
            <a:pPr>
              <a:buFont typeface="Arial" panose="020B0604020202020204" pitchFamily="34" charset="0"/>
              <a:buChar char="•"/>
            </a:pPr>
            <a:r>
              <a:rPr lang="en-AU" sz="2400" dirty="0"/>
              <a:t>Regular monthly (at least) review of missed visits for each site/centre.</a:t>
            </a:r>
          </a:p>
          <a:p>
            <a:pPr>
              <a:buFont typeface="Arial" panose="020B0604020202020204" pitchFamily="34" charset="0"/>
              <a:buChar char="•"/>
            </a:pPr>
            <a:r>
              <a:rPr lang="en-AU" sz="2400" dirty="0"/>
              <a:t>Phone call to client to book appointment  </a:t>
            </a:r>
          </a:p>
          <a:p>
            <a:pPr>
              <a:buFont typeface="Arial" panose="020B0604020202020204" pitchFamily="34" charset="0"/>
              <a:buChar char="•"/>
            </a:pPr>
            <a:r>
              <a:rPr lang="en-AU" sz="2400" dirty="0"/>
              <a:t>If no answer, leave a voice message.</a:t>
            </a:r>
          </a:p>
          <a:p>
            <a:pPr>
              <a:buFont typeface="Arial" panose="020B0604020202020204" pitchFamily="34" charset="0"/>
              <a:buChar char="•"/>
            </a:pPr>
            <a:r>
              <a:rPr lang="en-AU" sz="2400" dirty="0"/>
              <a:t>Send a follow up SMS from CDIS if you don’t manage to speak to client.</a:t>
            </a:r>
          </a:p>
          <a:p>
            <a:pPr>
              <a:buFont typeface="Arial" panose="020B0604020202020204" pitchFamily="34" charset="0"/>
              <a:buChar char="•"/>
            </a:pPr>
            <a:r>
              <a:rPr lang="en-AU" sz="2400" dirty="0"/>
              <a:t>Pop a note into the “edit” section of Universal Active list i.e.  “(31/8/22 1</a:t>
            </a:r>
            <a:r>
              <a:rPr lang="en-AU" sz="2400" baseline="30000" dirty="0"/>
              <a:t>st</a:t>
            </a:r>
            <a:r>
              <a:rPr lang="en-AU" sz="2400" dirty="0"/>
              <a:t> contact. AS), (5/9/22 2</a:t>
            </a:r>
            <a:r>
              <a:rPr lang="en-AU" sz="2400" baseline="30000" dirty="0"/>
              <a:t>nd</a:t>
            </a:r>
            <a:r>
              <a:rPr lang="en-AU" sz="2400" dirty="0"/>
              <a:t> contact . AS) referred to nurse. </a:t>
            </a:r>
          </a:p>
          <a:p>
            <a:pPr marL="0" indent="0">
              <a:buNone/>
            </a:pPr>
            <a:r>
              <a:rPr lang="en-AU" sz="2400" dirty="0"/>
              <a:t>Also check parent and sibling record details for updated details such as a new phone number or address that may not have updated in each child record</a:t>
            </a:r>
          </a:p>
          <a:p>
            <a:pPr marL="0" indent="0">
              <a:buNone/>
            </a:pPr>
            <a:endParaRPr lang="en-AU" dirty="0"/>
          </a:p>
          <a:p>
            <a:endParaRPr lang="en-AU" dirty="0"/>
          </a:p>
          <a:p>
            <a:endParaRPr lang="en-AU" dirty="0"/>
          </a:p>
          <a:p>
            <a:endParaRPr lang="en-AU" dirty="0"/>
          </a:p>
        </p:txBody>
      </p:sp>
    </p:spTree>
    <p:extLst>
      <p:ext uri="{BB962C8B-B14F-4D97-AF65-F5344CB8AC3E}">
        <p14:creationId xmlns:p14="http://schemas.microsoft.com/office/powerpoint/2010/main" val="111857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A3DE-1738-489F-8B0B-A97D46C25C80}"/>
              </a:ext>
            </a:extLst>
          </p:cNvPr>
          <p:cNvSpPr>
            <a:spLocks noGrp="1"/>
          </p:cNvSpPr>
          <p:nvPr>
            <p:ph type="title"/>
          </p:nvPr>
        </p:nvSpPr>
        <p:spPr>
          <a:xfrm>
            <a:off x="400498" y="329477"/>
            <a:ext cx="4498673" cy="710758"/>
          </a:xfrm>
        </p:spPr>
        <p:txBody>
          <a:bodyPr>
            <a:normAutofit/>
          </a:bodyPr>
          <a:lstStyle/>
          <a:p>
            <a:r>
              <a:rPr lang="en-AU" dirty="0"/>
              <a:t>Bulk SMS</a:t>
            </a:r>
          </a:p>
        </p:txBody>
      </p:sp>
      <p:sp>
        <p:nvSpPr>
          <p:cNvPr id="3" name="Content Placeholder 2">
            <a:extLst>
              <a:ext uri="{FF2B5EF4-FFF2-40B4-BE49-F238E27FC236}">
                <a16:creationId xmlns:a16="http://schemas.microsoft.com/office/drawing/2014/main" id="{EA7FD1E1-31F5-41C3-86C1-909986F9EE06}"/>
              </a:ext>
            </a:extLst>
          </p:cNvPr>
          <p:cNvSpPr>
            <a:spLocks noGrp="1"/>
          </p:cNvSpPr>
          <p:nvPr>
            <p:ph idx="1"/>
          </p:nvPr>
        </p:nvSpPr>
        <p:spPr>
          <a:xfrm>
            <a:off x="551953" y="1199626"/>
            <a:ext cx="4732090" cy="4982857"/>
          </a:xfrm>
        </p:spPr>
        <p:txBody>
          <a:bodyPr>
            <a:normAutofit/>
          </a:bodyPr>
          <a:lstStyle/>
          <a:p>
            <a:pPr marL="0" lvl="0" indent="0">
              <a:lnSpc>
                <a:spcPts val="1400"/>
              </a:lnSpc>
              <a:spcAft>
                <a:spcPts val="600"/>
              </a:spcAft>
              <a:buNone/>
            </a:pPr>
            <a:r>
              <a:rPr lang="en-AU" sz="1800" dirty="0">
                <a:cs typeface="Arial" panose="020B0604020202020204" pitchFamily="34" charset="0"/>
              </a:rPr>
              <a:t>The Bulk SMS screen, can be used for rescheduling for some services when calendars are scheduled with appointments for assigned staff</a:t>
            </a:r>
          </a:p>
          <a:p>
            <a:pPr marL="228600">
              <a:lnSpc>
                <a:spcPts val="1400"/>
              </a:lnSpc>
              <a:spcAft>
                <a:spcPts val="600"/>
              </a:spcAft>
            </a:pPr>
            <a:r>
              <a:rPr lang="en-AU" sz="1800" dirty="0">
                <a:cs typeface="Arial" panose="020B0604020202020204" pitchFamily="34" charset="0"/>
              </a:rPr>
              <a:t>From the Home screen, click on the menu named Schedule &gt; selecting Bulk SMS Re-Schedule, to open this screen. </a:t>
            </a:r>
          </a:p>
          <a:p>
            <a:pPr marL="228600">
              <a:lnSpc>
                <a:spcPts val="1400"/>
              </a:lnSpc>
              <a:spcAft>
                <a:spcPts val="600"/>
              </a:spcAft>
            </a:pPr>
            <a:r>
              <a:rPr lang="en-AU" sz="1800" dirty="0">
                <a:cs typeface="Arial" panose="020B0604020202020204" pitchFamily="34" charset="0"/>
              </a:rPr>
              <a:t>For MCH Services whose calendars are assigned to a Site not a staff member, this screen is of great benefit if client appointments include staff members. This allows the staff member to be used in the search criteria, when/if appointments are requiring scheduling changes due to staff unavailability.</a:t>
            </a:r>
          </a:p>
          <a:p>
            <a:pPr marL="228600">
              <a:lnSpc>
                <a:spcPts val="1400"/>
              </a:lnSpc>
              <a:spcAft>
                <a:spcPts val="600"/>
              </a:spcAft>
            </a:pPr>
            <a:r>
              <a:rPr lang="en-AU" sz="1800" dirty="0">
                <a:cs typeface="Arial" panose="020B0604020202020204" pitchFamily="34" charset="0"/>
              </a:rPr>
              <a:t>The first image highlights where staff members can be added to client appointments.  The second image shows the Bulk SMS Reschedule screen and how the search can then be conducted using the relevant staff member and date range. </a:t>
            </a:r>
          </a:p>
          <a:p>
            <a:pPr marL="0" indent="0">
              <a:buNone/>
            </a:pPr>
            <a:endParaRPr lang="en-AU" sz="1600" dirty="0">
              <a:latin typeface="Arial" panose="020B0604020202020204" pitchFamily="34" charset="0"/>
              <a:cs typeface="Arial" panose="020B0604020202020204" pitchFamily="34" charset="0"/>
            </a:endParaRPr>
          </a:p>
        </p:txBody>
      </p:sp>
      <p:sp>
        <p:nvSpPr>
          <p:cNvPr id="12" name="Rectangle 10">
            <a:extLst>
              <a:ext uri="{FF2B5EF4-FFF2-40B4-BE49-F238E27FC236}">
                <a16:creationId xmlns:a16="http://schemas.microsoft.com/office/drawing/2014/main" id="{6EAF4C76-4495-4777-A274-4F9FBDA35B30}"/>
              </a:ext>
            </a:extLst>
          </p:cNvPr>
          <p:cNvSpPr>
            <a:spLocks noChangeArrowheads="1"/>
          </p:cNvSpPr>
          <p:nvPr/>
        </p:nvSpPr>
        <p:spPr bwMode="auto">
          <a:xfrm>
            <a:off x="4135753" y="100289"/>
            <a:ext cx="3920494" cy="25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13" name="Picture 12">
            <a:extLst>
              <a:ext uri="{FF2B5EF4-FFF2-40B4-BE49-F238E27FC236}">
                <a16:creationId xmlns:a16="http://schemas.microsoft.com/office/drawing/2014/main" id="{900D7910-3ADE-454F-A1C3-A5B6DD493B12}"/>
              </a:ext>
            </a:extLst>
          </p:cNvPr>
          <p:cNvPicPr>
            <a:picLocks noChangeAspect="1"/>
          </p:cNvPicPr>
          <p:nvPr/>
        </p:nvPicPr>
        <p:blipFill>
          <a:blip r:embed="rId2"/>
          <a:stretch>
            <a:fillRect/>
          </a:stretch>
        </p:blipFill>
        <p:spPr>
          <a:xfrm>
            <a:off x="6024337" y="469004"/>
            <a:ext cx="2773576" cy="3096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1">
            <a:extLst>
              <a:ext uri="{FF2B5EF4-FFF2-40B4-BE49-F238E27FC236}">
                <a16:creationId xmlns:a16="http://schemas.microsoft.com/office/drawing/2014/main" id="{7C1F6323-DCCD-478B-A9C4-FE753ABDD2B6}"/>
              </a:ext>
            </a:extLst>
          </p:cNvPr>
          <p:cNvSpPr>
            <a:spLocks noChangeArrowheads="1"/>
          </p:cNvSpPr>
          <p:nvPr/>
        </p:nvSpPr>
        <p:spPr bwMode="auto">
          <a:xfrm rot="10800000" flipV="1">
            <a:off x="8934275" y="921518"/>
            <a:ext cx="22545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000" b="0"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Example - client appointment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000" b="0"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with Staff Members</a:t>
            </a:r>
            <a:endParaRPr kumimoji="0" lang="en-AU" altLang="en-US" sz="1800" b="0" i="0" u="none" strike="noStrike" cap="none" normalizeH="0" baseline="0" dirty="0">
              <a:ln>
                <a:noFill/>
              </a:ln>
              <a:solidFill>
                <a:srgbClr val="FF0000"/>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4AFF76A7-0B4A-41A6-9469-0A7321A2F851}"/>
              </a:ext>
            </a:extLst>
          </p:cNvPr>
          <p:cNvPicPr>
            <a:picLocks noChangeAspect="1"/>
          </p:cNvPicPr>
          <p:nvPr/>
        </p:nvPicPr>
        <p:blipFill>
          <a:blip r:embed="rId3"/>
          <a:stretch>
            <a:fillRect/>
          </a:stretch>
        </p:blipFill>
        <p:spPr>
          <a:xfrm>
            <a:off x="5901006" y="3898953"/>
            <a:ext cx="5189806" cy="24160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ectangle 11">
            <a:extLst>
              <a:ext uri="{FF2B5EF4-FFF2-40B4-BE49-F238E27FC236}">
                <a16:creationId xmlns:a16="http://schemas.microsoft.com/office/drawing/2014/main" id="{63EDCDBC-D2B3-4ED1-A876-CAD38C3F24F6}"/>
              </a:ext>
            </a:extLst>
          </p:cNvPr>
          <p:cNvSpPr>
            <a:spLocks noChangeArrowheads="1"/>
          </p:cNvSpPr>
          <p:nvPr/>
        </p:nvSpPr>
        <p:spPr bwMode="auto">
          <a:xfrm rot="10800000" flipV="1">
            <a:off x="8160033" y="4001446"/>
            <a:ext cx="2854711" cy="61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algn="ctr">
              <a:lnSpc>
                <a:spcPts val="1400"/>
              </a:lnSpc>
              <a:spcAft>
                <a:spcPts val="600"/>
              </a:spcAft>
            </a:pPr>
            <a:r>
              <a:rPr lang="en-AU" sz="1000" i="1" dirty="0">
                <a:solidFill>
                  <a:srgbClr val="FF0000"/>
                </a:solidFill>
                <a:latin typeface="Arial" panose="020B0604020202020204" pitchFamily="34" charset="0"/>
                <a:cs typeface="Arial" panose="020B0604020202020204" pitchFamily="34" charset="0"/>
              </a:rPr>
              <a:t>Example – using Bulk Reschedule screen, to search for and cancel appointments for Staff Members</a:t>
            </a:r>
          </a:p>
        </p:txBody>
      </p:sp>
    </p:spTree>
    <p:extLst>
      <p:ext uri="{BB962C8B-B14F-4D97-AF65-F5344CB8AC3E}">
        <p14:creationId xmlns:p14="http://schemas.microsoft.com/office/powerpoint/2010/main" val="240905707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35a6475d-fdaf-4e44-ad26-67993a5eb8cb">Active</Status>
    <FolderCategory xmlns="35a6475d-fdaf-4e44-ad26-67993a5eb8cb">2 Program / Project</FolderCategory>
    <TaxCatchAll xmlns="5ce0f2b5-5be5-4508-bce9-d7011ece0659" xsi:nil="true"/>
    <lcf76f155ced4ddcb4097134ff3c332f xmlns="35a6475d-fdaf-4e44-ad26-67993a5eb8c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209C19F1B35A4D851C7AB95CE09F78" ma:contentTypeVersion="20" ma:contentTypeDescription="Create a new document." ma:contentTypeScope="" ma:versionID="f43fb2e382f81e8e646e6b35294e8597">
  <xsd:schema xmlns:xsd="http://www.w3.org/2001/XMLSchema" xmlns:xs="http://www.w3.org/2001/XMLSchema" xmlns:p="http://schemas.microsoft.com/office/2006/metadata/properties" xmlns:ns2="35a6475d-fdaf-4e44-ad26-67993a5eb8cb" xmlns:ns3="809e95fe-ce31-4ae8-bff2-815e252e6c7f" xmlns:ns4="5ce0f2b5-5be5-4508-bce9-d7011ece0659" targetNamespace="http://schemas.microsoft.com/office/2006/metadata/properties" ma:root="true" ma:fieldsID="521a2393841f162e6b2fe953cc326fc8" ns2:_="" ns3:_="" ns4:_="">
    <xsd:import namespace="35a6475d-fdaf-4e44-ad26-67993a5eb8cb"/>
    <xsd:import namespace="809e95fe-ce31-4ae8-bff2-815e252e6c7f"/>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Status" minOccurs="0"/>
                <xsd:element ref="ns2:MediaServiceLocation" minOccurs="0"/>
                <xsd:element ref="ns2:MediaLengthInSeconds" minOccurs="0"/>
                <xsd:element ref="ns2:lcf76f155ced4ddcb4097134ff3c332f" minOccurs="0"/>
                <xsd:element ref="ns4:TaxCatchAll" minOccurs="0"/>
                <xsd:element ref="ns2:Folder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a6475d-fdaf-4e44-ad26-67993a5eb8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Active" ma:description="Current project status" ma:format="Dropdown" ma:indexed="true" ma:internalName="Status">
      <xsd:simpleType>
        <xsd:restriction base="dms:Choice">
          <xsd:enumeration value="Proposed"/>
          <xsd:enumeration value="Active"/>
          <xsd:enumeration value="Completed"/>
          <xsd:enumeration value="Rejected"/>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FolderCategory" ma:index="25" nillable="true" ma:displayName="Folder Category" ma:default="2 Program / Project" ma:format="Dropdown" ma:indexed="true" ma:internalName="FolderCategory">
      <xsd:simpleType>
        <xsd:union memberTypes="dms:Text">
          <xsd:simpleType>
            <xsd:restriction base="dms:Choice">
              <xsd:enumeration value="1 Admin / Governance"/>
              <xsd:enumeration value="2 Program / Project"/>
              <xsd:enumeration value="3 Other"/>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809e95fe-ce31-4ae8-bff2-815e252e6c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99135944-3a38-469b-b29a-bb0dd89aa16f}" ma:internalName="TaxCatchAll" ma:showField="CatchAllData" ma:web="809e95fe-ce31-4ae8-bff2-815e252e6c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2CA608-6A4B-4708-9DB8-CFC7893EA857}">
  <ds:schemaRefs>
    <ds:schemaRef ds:uri="809e95fe-ce31-4ae8-bff2-815e252e6c7f"/>
    <ds:schemaRef ds:uri="http://schemas.microsoft.com/office/2006/documentManagement/types"/>
    <ds:schemaRef ds:uri="http://schemas.microsoft.com/office/infopath/2007/PartnerControls"/>
    <ds:schemaRef ds:uri="5ce0f2b5-5be5-4508-bce9-d7011ece0659"/>
    <ds:schemaRef ds:uri="http://purl.org/dc/elements/1.1/"/>
    <ds:schemaRef ds:uri="http://schemas.microsoft.com/office/2006/metadata/properties"/>
    <ds:schemaRef ds:uri="http://purl.org/dc/terms/"/>
    <ds:schemaRef ds:uri="http://schemas.openxmlformats.org/package/2006/metadata/core-properties"/>
    <ds:schemaRef ds:uri="35a6475d-fdaf-4e44-ad26-67993a5eb8cb"/>
    <ds:schemaRef ds:uri="http://www.w3.org/XML/1998/namespace"/>
    <ds:schemaRef ds:uri="http://purl.org/dc/dcmitype/"/>
  </ds:schemaRefs>
</ds:datastoreItem>
</file>

<file path=customXml/itemProps2.xml><?xml version="1.0" encoding="utf-8"?>
<ds:datastoreItem xmlns:ds="http://schemas.openxmlformats.org/officeDocument/2006/customXml" ds:itemID="{17BE9991-B665-4D76-B457-0A24F7024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a6475d-fdaf-4e44-ad26-67993a5eb8cb"/>
    <ds:schemaRef ds:uri="809e95fe-ce31-4ae8-bff2-815e252e6c7f"/>
    <ds:schemaRef ds:uri="5ce0f2b5-5be5-4508-bce9-d7011ece06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3C4181-5C9D-4645-9866-87C01BE220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241</TotalTime>
  <Words>978</Words>
  <Application>Microsoft Office PowerPoint</Application>
  <PresentationFormat>Widescreen</PresentationFormat>
  <Paragraphs>87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Wingdings 3</vt:lpstr>
      <vt:lpstr>Facet</vt:lpstr>
      <vt:lpstr>CDIS Universal Active List Missed Visits &amp; Follow Up</vt:lpstr>
      <vt:lpstr>PowerPoint Presentation</vt:lpstr>
      <vt:lpstr>Universal Active List</vt:lpstr>
      <vt:lpstr>Sorting the Active List</vt:lpstr>
      <vt:lpstr>Sorting the Active List</vt:lpstr>
      <vt:lpstr>PowerPoint Presentation</vt:lpstr>
      <vt:lpstr>Hyperlinks</vt:lpstr>
      <vt:lpstr>Suggested Process for Missed visit follow up</vt:lpstr>
      <vt:lpstr>Bulk SMS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CDIS Presentation</dc:title>
  <dc:creator>Anthea Standish</dc:creator>
  <cp:lastModifiedBy>Melissa Ryan</cp:lastModifiedBy>
  <cp:revision>5</cp:revision>
  <dcterms:created xsi:type="dcterms:W3CDTF">2022-08-31T00:37:10Z</dcterms:created>
  <dcterms:modified xsi:type="dcterms:W3CDTF">2022-10-13T04:27:13Z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0x0101002F209C19F1B35A4D851C7AB95CE09F78</vt:lpwstr>
  </property>
  <property fmtid="{D5CDD505-2E9C-101B-9397-08002B2CF9AE}" pid="3" name="MSIP_Label_3d6aa9fe-4ab7-4a7c-8e39-ccc0b3ffed53_Enabled">
    <vt:lpwstr>true</vt:lpwstr>
  </property>
  <property fmtid="{D5CDD505-2E9C-101B-9397-08002B2CF9AE}" pid="4" name="MSIP_Label_3d6aa9fe-4ab7-4a7c-8e39-ccc0b3ffed53_SetDate">
    <vt:lpwstr>2022-10-03T04:26:10Z</vt:lpwstr>
  </property>
  <property fmtid="{D5CDD505-2E9C-101B-9397-08002B2CF9AE}" pid="5" name="MSIP_Label_3d6aa9fe-4ab7-4a7c-8e39-ccc0b3ffed53_Method">
    <vt:lpwstr>Privileged</vt:lpwstr>
  </property>
  <property fmtid="{D5CDD505-2E9C-101B-9397-08002B2CF9AE}" pid="6" name="MSIP_Label_3d6aa9fe-4ab7-4a7c-8e39-ccc0b3ffed53_Name">
    <vt:lpwstr>3d6aa9fe-4ab7-4a7c-8e39-ccc0b3ffed53</vt:lpwstr>
  </property>
  <property fmtid="{D5CDD505-2E9C-101B-9397-08002B2CF9AE}" pid="7" name="MSIP_Label_3d6aa9fe-4ab7-4a7c-8e39-ccc0b3ffed53_SiteId">
    <vt:lpwstr>c0e0601f-0fac-449c-9c88-a104c4eb9f28</vt:lpwstr>
  </property>
  <property fmtid="{D5CDD505-2E9C-101B-9397-08002B2CF9AE}" pid="8" name="MSIP_Label_3d6aa9fe-4ab7-4a7c-8e39-ccc0b3ffed53_ActionId">
    <vt:lpwstr>22607413-63aa-485a-9843-ee40220efc15</vt:lpwstr>
  </property>
  <property fmtid="{D5CDD505-2E9C-101B-9397-08002B2CF9AE}" pid="9" name="MSIP_Label_3d6aa9fe-4ab7-4a7c-8e39-ccc0b3ffed53_ContentBits">
    <vt:lpwstr>0</vt:lpwstr>
  </property>
</Properties>
</file>