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327" r:id="rId5"/>
    <p:sldId id="360" r:id="rId6"/>
    <p:sldId id="369" r:id="rId7"/>
    <p:sldId id="349" r:id="rId8"/>
    <p:sldId id="365" r:id="rId9"/>
    <p:sldId id="359" r:id="rId10"/>
    <p:sldId id="367" r:id="rId11"/>
    <p:sldId id="368" r:id="rId12"/>
    <p:sldId id="364" r:id="rId13"/>
    <p:sldId id="357" r:id="rId14"/>
    <p:sldId id="362" r:id="rId15"/>
    <p:sldId id="361" r:id="rId16"/>
    <p:sldId id="366" r:id="rId17"/>
    <p:sldId id="260" r:id="rId18"/>
    <p:sldId id="33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3AD32C-E97D-26F0-15D8-CD32554FD321}" name="Melissa Ryan" initials="MR" userId="S::mryan@mav.asn.au::169f3ad4-a1c1-4d4c-bc50-d9e66cb109a9" providerId="AD"/>
  <p188:author id="{2CEEC63B-F5B0-CFB4-CF2D-ABA842DF55D7}" name="Simone Baxt (Health)" initials="SB" userId="S::simone.baxt@health.vic.gov.au::cebd0107-3e69-4d50-b955-91ab42746659" providerId="AD"/>
  <p188:author id="{C0346A82-4E3B-0498-67D7-BCA3EE218D07}" name="Ann McNair" initials="AM" userId="d63b3803e91be6b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AC0305-670E-4AF2-9E62-FFF48B6C7DD4}" v="15" dt="2024-12-02T07:38:23.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935" autoAdjust="0"/>
  </p:normalViewPr>
  <p:slideViewPr>
    <p:cSldViewPr snapToGrid="0">
      <p:cViewPr varScale="1">
        <p:scale>
          <a:sx n="52" d="100"/>
          <a:sy n="52" d="100"/>
        </p:scale>
        <p:origin x="1228" y="48"/>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8DFBD-ACCE-4685-91CD-3AA1098B2A71}" type="datetimeFigureOut">
              <a:rPr lang="en-AU" smtClean="0"/>
              <a:t>11/12/2024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BB914-C7CF-48F9-982C-FB400225CFD8}" type="slidenum">
              <a:rPr lang="en-AU" smtClean="0"/>
              <a:t>‹#›</a:t>
            </a:fld>
            <a:endParaRPr lang="en-AU"/>
          </a:p>
        </p:txBody>
      </p:sp>
    </p:spTree>
    <p:extLst>
      <p:ext uri="{BB962C8B-B14F-4D97-AF65-F5344CB8AC3E}">
        <p14:creationId xmlns:p14="http://schemas.microsoft.com/office/powerpoint/2010/main" val="39998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A94C956-F780-4529-B525-61FE6025A465}" type="slidenum">
              <a:rPr lang="en-AU" smtClean="0"/>
              <a:t>1</a:t>
            </a:fld>
            <a:endParaRPr lang="en-AU"/>
          </a:p>
        </p:txBody>
      </p:sp>
    </p:spTree>
    <p:extLst>
      <p:ext uri="{BB962C8B-B14F-4D97-AF65-F5344CB8AC3E}">
        <p14:creationId xmlns:p14="http://schemas.microsoft.com/office/powerpoint/2010/main" val="984669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to this</a:t>
            </a:r>
          </a:p>
          <a:p>
            <a:endParaRPr lang="en-AU" dirty="0"/>
          </a:p>
        </p:txBody>
      </p:sp>
      <p:sp>
        <p:nvSpPr>
          <p:cNvPr id="4" name="Slide Number Placeholder 3"/>
          <p:cNvSpPr>
            <a:spLocks noGrp="1"/>
          </p:cNvSpPr>
          <p:nvPr>
            <p:ph type="sldNum" sz="quarter" idx="5"/>
          </p:nvPr>
        </p:nvSpPr>
        <p:spPr/>
        <p:txBody>
          <a:bodyPr/>
          <a:lstStyle/>
          <a:p>
            <a:fld id="{09ABB914-C7CF-48F9-982C-FB400225CFD8}" type="slidenum">
              <a:rPr lang="en-AU" smtClean="0"/>
              <a:t>13</a:t>
            </a:fld>
            <a:endParaRPr lang="en-AU"/>
          </a:p>
        </p:txBody>
      </p:sp>
    </p:spTree>
    <p:extLst>
      <p:ext uri="{BB962C8B-B14F-4D97-AF65-F5344CB8AC3E}">
        <p14:creationId xmlns:p14="http://schemas.microsoft.com/office/powerpoint/2010/main" val="4089075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9ABB914-C7CF-48F9-982C-FB400225CFD8}" type="slidenum">
              <a:rPr lang="en-AU" smtClean="0"/>
              <a:t>14</a:t>
            </a:fld>
            <a:endParaRPr lang="en-AU"/>
          </a:p>
        </p:txBody>
      </p:sp>
    </p:spTree>
    <p:extLst>
      <p:ext uri="{BB962C8B-B14F-4D97-AF65-F5344CB8AC3E}">
        <p14:creationId xmlns:p14="http://schemas.microsoft.com/office/powerpoint/2010/main" val="3028821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9ABB914-C7CF-48F9-982C-FB400225CFD8}" type="slidenum">
              <a:rPr lang="en-AU" smtClean="0"/>
              <a:t>15</a:t>
            </a:fld>
            <a:endParaRPr lang="en-AU"/>
          </a:p>
        </p:txBody>
      </p:sp>
    </p:spTree>
    <p:extLst>
      <p:ext uri="{BB962C8B-B14F-4D97-AF65-F5344CB8AC3E}">
        <p14:creationId xmlns:p14="http://schemas.microsoft.com/office/powerpoint/2010/main" val="375027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confirm whose history you are in to understand the relationships</a:t>
            </a:r>
            <a:endParaRPr lang="en-AU" dirty="0"/>
          </a:p>
        </p:txBody>
      </p:sp>
      <p:sp>
        <p:nvSpPr>
          <p:cNvPr id="4" name="Slide Number Placeholder 3"/>
          <p:cNvSpPr>
            <a:spLocks noGrp="1"/>
          </p:cNvSpPr>
          <p:nvPr>
            <p:ph type="sldNum" sz="quarter" idx="5"/>
          </p:nvPr>
        </p:nvSpPr>
        <p:spPr/>
        <p:txBody>
          <a:bodyPr/>
          <a:lstStyle/>
          <a:p>
            <a:fld id="{75CBD302-87A9-4766-94B3-0C3F79AB0380}" type="slidenum">
              <a:rPr lang="en-AU" smtClean="0"/>
              <a:t>3</a:t>
            </a:fld>
            <a:endParaRPr lang="en-AU"/>
          </a:p>
        </p:txBody>
      </p:sp>
    </p:spTree>
    <p:extLst>
      <p:ext uri="{BB962C8B-B14F-4D97-AF65-F5344CB8AC3E}">
        <p14:creationId xmlns:p14="http://schemas.microsoft.com/office/powerpoint/2010/main" val="552402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//Universal Active List</a:t>
            </a:r>
            <a:br>
              <a:rPr lang="en-US" dirty="0"/>
            </a:br>
            <a:r>
              <a:rPr lang="en-US" i="1" dirty="0"/>
              <a:t>Will displays green if the client has at least one transfer.</a:t>
            </a:r>
            <a:br>
              <a:rPr lang="en-US" dirty="0"/>
            </a:br>
            <a:r>
              <a:rPr lang="en-US" i="1" dirty="0"/>
              <a:t>This does not match the use case.</a:t>
            </a:r>
            <a:br>
              <a:rPr lang="en-US" dirty="0"/>
            </a:br>
            <a:br>
              <a:rPr lang="en-US" dirty="0"/>
            </a:br>
            <a:r>
              <a:rPr lang="en-US" i="1" dirty="0"/>
              <a:t>///Birth Notification List</a:t>
            </a:r>
            <a:br>
              <a:rPr lang="en-US" dirty="0"/>
            </a:br>
            <a:r>
              <a:rPr lang="en-US" i="1" dirty="0"/>
              <a:t>Will display green if the client has at least one transfer.</a:t>
            </a:r>
            <a:br>
              <a:rPr lang="en-US" dirty="0"/>
            </a:br>
            <a:r>
              <a:rPr lang="en-US" i="1" dirty="0"/>
              <a:t>This does match the use case.</a:t>
            </a:r>
            <a:br>
              <a:rPr lang="en-US" dirty="0"/>
            </a:br>
            <a:br>
              <a:rPr lang="en-US" dirty="0"/>
            </a:br>
            <a:r>
              <a:rPr lang="en-US" i="1" dirty="0"/>
              <a:t>///Programs Active List</a:t>
            </a:r>
            <a:br>
              <a:rPr lang="en-US" dirty="0"/>
            </a:br>
            <a:r>
              <a:rPr lang="en-US" i="1" dirty="0"/>
              <a:t>Will display green if the client has a transfer in the last 7 days.</a:t>
            </a:r>
            <a:br>
              <a:rPr lang="en-US" dirty="0"/>
            </a:br>
            <a:r>
              <a:rPr lang="en-US" i="1" dirty="0"/>
              <a:t>There are no specs in the use case for this.</a:t>
            </a:r>
          </a:p>
          <a:p>
            <a:r>
              <a:rPr lang="en-US" i="1" dirty="0"/>
              <a:t>Plan - </a:t>
            </a:r>
            <a:br>
              <a:rPr lang="en-US" dirty="0"/>
            </a:br>
            <a:r>
              <a:rPr lang="en-US" i="1" dirty="0"/>
              <a:t>Ensure all three screens have the feature: Highlight green if the client has had a transfer in the last 7 days</a:t>
            </a:r>
          </a:p>
          <a:p>
            <a:endParaRPr lang="en-US" i="1" dirty="0"/>
          </a:p>
          <a:p>
            <a:r>
              <a:rPr lang="en-US" i="1" dirty="0"/>
              <a:t>Anticipated resolution will be fixed March 2025</a:t>
            </a:r>
            <a:endParaRPr lang="en-AU" dirty="0"/>
          </a:p>
        </p:txBody>
      </p:sp>
      <p:sp>
        <p:nvSpPr>
          <p:cNvPr id="4" name="Slide Number Placeholder 3"/>
          <p:cNvSpPr>
            <a:spLocks noGrp="1"/>
          </p:cNvSpPr>
          <p:nvPr>
            <p:ph type="sldNum" sz="quarter" idx="5"/>
          </p:nvPr>
        </p:nvSpPr>
        <p:spPr/>
        <p:txBody>
          <a:bodyPr/>
          <a:lstStyle/>
          <a:p>
            <a:fld id="{09ABB914-C7CF-48F9-982C-FB400225CFD8}" type="slidenum">
              <a:rPr lang="en-AU" smtClean="0"/>
              <a:t>4</a:t>
            </a:fld>
            <a:endParaRPr lang="en-AU"/>
          </a:p>
        </p:txBody>
      </p:sp>
    </p:spTree>
    <p:extLst>
      <p:ext uri="{BB962C8B-B14F-4D97-AF65-F5344CB8AC3E}">
        <p14:creationId xmlns:p14="http://schemas.microsoft.com/office/powerpoint/2010/main" val="1046494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9ABB914-C7CF-48F9-982C-FB400225CFD8}" type="slidenum">
              <a:rPr lang="en-AU" smtClean="0"/>
              <a:t>6</a:t>
            </a:fld>
            <a:endParaRPr lang="en-AU"/>
          </a:p>
        </p:txBody>
      </p:sp>
    </p:spTree>
    <p:extLst>
      <p:ext uri="{BB962C8B-B14F-4D97-AF65-F5344CB8AC3E}">
        <p14:creationId xmlns:p14="http://schemas.microsoft.com/office/powerpoint/2010/main" val="534831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9ABB914-C7CF-48F9-982C-FB400225CFD8}" type="slidenum">
              <a:rPr lang="en-AU" smtClean="0"/>
              <a:t>7</a:t>
            </a:fld>
            <a:endParaRPr lang="en-AU"/>
          </a:p>
        </p:txBody>
      </p:sp>
    </p:spTree>
    <p:extLst>
      <p:ext uri="{BB962C8B-B14F-4D97-AF65-F5344CB8AC3E}">
        <p14:creationId xmlns:p14="http://schemas.microsoft.com/office/powerpoint/2010/main" val="54028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9ABB914-C7CF-48F9-982C-FB400225CFD8}" type="slidenum">
              <a:rPr lang="en-AU" smtClean="0"/>
              <a:t>8</a:t>
            </a:fld>
            <a:endParaRPr lang="en-AU"/>
          </a:p>
        </p:txBody>
      </p:sp>
    </p:spTree>
    <p:extLst>
      <p:ext uri="{BB962C8B-B14F-4D97-AF65-F5344CB8AC3E}">
        <p14:creationId xmlns:p14="http://schemas.microsoft.com/office/powerpoint/2010/main" val="1975713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9ABB914-C7CF-48F9-982C-FB400225CFD8}" type="slidenum">
              <a:rPr lang="en-AU" smtClean="0"/>
              <a:t>10</a:t>
            </a:fld>
            <a:endParaRPr lang="en-AU"/>
          </a:p>
        </p:txBody>
      </p:sp>
    </p:spTree>
    <p:extLst>
      <p:ext uri="{BB962C8B-B14F-4D97-AF65-F5344CB8AC3E}">
        <p14:creationId xmlns:p14="http://schemas.microsoft.com/office/powerpoint/2010/main" val="1535975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D1D5DB"/>
                </a:solidFill>
                <a:effectLst/>
                <a:latin typeface="Söhne"/>
              </a:rPr>
              <a:t>Completing KAS notes is vital for tracking child development, ensuring early intervention, providing </a:t>
            </a:r>
            <a:r>
              <a:rPr lang="en-US" b="0" i="0" dirty="0" err="1">
                <a:solidFill>
                  <a:srgbClr val="D1D5DB"/>
                </a:solidFill>
                <a:effectLst/>
                <a:latin typeface="Söhne"/>
              </a:rPr>
              <a:t>personalised</a:t>
            </a:r>
            <a:r>
              <a:rPr lang="en-US" b="0" i="0" dirty="0">
                <a:solidFill>
                  <a:srgbClr val="D1D5DB"/>
                </a:solidFill>
                <a:effectLst/>
                <a:latin typeface="Söhne"/>
              </a:rPr>
              <a:t> care, empowering parents with information, maintaining comprehensive health records, supporting research, upholding legal and ethical standards, enhancing child wellbeing, and promoting accountability in maternal and child healthcare. These notes are essential tools in promoting the health and well-being of children and families.</a:t>
            </a:r>
          </a:p>
          <a:p>
            <a:endParaRPr lang="en-US" b="0" i="0" dirty="0">
              <a:solidFill>
                <a:srgbClr val="D1D5DB"/>
              </a:solidFill>
              <a:effectLst/>
              <a:latin typeface="Söhne"/>
            </a:endParaRPr>
          </a:p>
          <a:p>
            <a:r>
              <a:rPr lang="en-US" b="0" i="0" dirty="0">
                <a:solidFill>
                  <a:srgbClr val="D1D5DB"/>
                </a:solidFill>
                <a:effectLst/>
                <a:latin typeface="Söhne"/>
              </a:rPr>
              <a:t>All MCH Nurses have responsibilities to maintain accurate records and documentation as part of their Australian Health Practitioner Regulation Agency (AHPRA) and Nursing and Midwifery Board of Australia registrations.</a:t>
            </a:r>
          </a:p>
          <a:p>
            <a:endParaRPr lang="en-US" b="0" i="0" dirty="0">
              <a:solidFill>
                <a:srgbClr val="D1D5DB"/>
              </a:solidFill>
              <a:effectLst/>
              <a:latin typeface="Söhne"/>
            </a:endParaRPr>
          </a:p>
          <a:p>
            <a:r>
              <a:rPr lang="en-US" b="0" i="0" dirty="0">
                <a:solidFill>
                  <a:srgbClr val="000000"/>
                </a:solidFill>
                <a:effectLst/>
                <a:latin typeface="YACgEb2ZvHQ 0"/>
              </a:rPr>
              <a:t>Why is documentation so important ? </a:t>
            </a:r>
            <a:endParaRPr lang="en-US" dirty="0">
              <a:solidFill>
                <a:srgbClr val="000000"/>
              </a:solidFill>
              <a:effectLst/>
              <a:latin typeface="YACgEb2ZvHQ 0"/>
            </a:endParaRPr>
          </a:p>
          <a:p>
            <a:pPr marL="171450" indent="-171450">
              <a:buFont typeface="Arial" panose="020B0604020202020204" pitchFamily="34" charset="0"/>
              <a:buChar char="•"/>
            </a:pPr>
            <a:r>
              <a:rPr lang="en-US" b="0" i="0" dirty="0">
                <a:solidFill>
                  <a:srgbClr val="000000"/>
                </a:solidFill>
                <a:effectLst/>
              </a:rPr>
              <a:t>Multiple practitioners seeing same family/child </a:t>
            </a:r>
            <a:endParaRPr lang="en-US" dirty="0"/>
          </a:p>
          <a:p>
            <a:pPr marL="171450" indent="-171450">
              <a:buFont typeface="Arial" panose="020B0604020202020204" pitchFamily="34" charset="0"/>
              <a:buChar char="•"/>
            </a:pPr>
            <a:r>
              <a:rPr lang="en-US" b="0" i="0" dirty="0">
                <a:solidFill>
                  <a:srgbClr val="000000"/>
                </a:solidFill>
                <a:effectLst/>
              </a:rPr>
              <a:t>Transfer of file where family moves to a different municipality</a:t>
            </a:r>
            <a:endParaRPr lang="en-US" dirty="0"/>
          </a:p>
          <a:p>
            <a:pPr marL="171450" indent="-171450">
              <a:buFont typeface="Arial" panose="020B0604020202020204" pitchFamily="34" charset="0"/>
              <a:buChar char="•"/>
            </a:pPr>
            <a:r>
              <a:rPr lang="en-US" b="0" i="0" dirty="0">
                <a:solidFill>
                  <a:srgbClr val="000000"/>
                </a:solidFill>
                <a:effectLst/>
              </a:rPr>
              <a:t>Documents will be examined carefully where there is a claim/litigation. </a:t>
            </a:r>
          </a:p>
          <a:p>
            <a:pPr>
              <a:buFont typeface="Arial" panose="020B0604020202020204" pitchFamily="34" charset="0"/>
              <a:buChar char="•"/>
            </a:pPr>
            <a:endParaRPr lang="en-US" dirty="0"/>
          </a:p>
          <a:p>
            <a:r>
              <a:rPr lang="en-US" b="0" i="0" dirty="0">
                <a:solidFill>
                  <a:srgbClr val="000000"/>
                </a:solidFill>
                <a:effectLst/>
                <a:latin typeface="YACgEb2ZvHQ 0"/>
              </a:rPr>
              <a:t>Recommendations </a:t>
            </a:r>
            <a:endParaRPr lang="en-US" dirty="0">
              <a:solidFill>
                <a:srgbClr val="000000"/>
              </a:solidFill>
              <a:effectLst/>
              <a:latin typeface="YACgEb2ZvHQ 0"/>
            </a:endParaRPr>
          </a:p>
          <a:p>
            <a:pPr marL="171450" indent="-171450">
              <a:buFont typeface="Arial" panose="020B0604020202020204" pitchFamily="34" charset="0"/>
              <a:buChar char="•"/>
            </a:pPr>
            <a:r>
              <a:rPr lang="en-US" b="0" i="0" dirty="0">
                <a:solidFill>
                  <a:srgbClr val="000000"/>
                </a:solidFill>
                <a:effectLst/>
              </a:rPr>
              <a:t>Information to be clear, contemporaneous and complete </a:t>
            </a:r>
            <a:endParaRPr lang="en-US" dirty="0"/>
          </a:p>
          <a:p>
            <a:pPr marL="171450" indent="-171450">
              <a:buFont typeface="Arial" panose="020B0604020202020204" pitchFamily="34" charset="0"/>
              <a:buChar char="•"/>
            </a:pPr>
            <a:r>
              <a:rPr lang="en-US" b="0" i="0" dirty="0">
                <a:solidFill>
                  <a:srgbClr val="000000"/>
                </a:solidFill>
                <a:effectLst/>
              </a:rPr>
              <a:t>Identify the nurse recording the information clearly</a:t>
            </a:r>
            <a:endParaRPr lang="en-US" dirty="0"/>
          </a:p>
          <a:p>
            <a:pPr marL="171450" indent="-171450">
              <a:buFont typeface="Arial" panose="020B0604020202020204" pitchFamily="34" charset="0"/>
              <a:buChar char="•"/>
            </a:pPr>
            <a:r>
              <a:rPr lang="en-US" b="0" i="0" dirty="0">
                <a:solidFill>
                  <a:srgbClr val="000000"/>
                </a:solidFill>
                <a:effectLst/>
              </a:rPr>
              <a:t>Have a clear protocol in place where student nurses enter information which is then checked by supervising nurse</a:t>
            </a:r>
            <a:endParaRPr lang="en-US" dirty="0"/>
          </a:p>
          <a:p>
            <a:pPr marL="171450" indent="-171450">
              <a:buFont typeface="Arial" panose="020B0604020202020204" pitchFamily="34" charset="0"/>
              <a:buChar char="•"/>
            </a:pPr>
            <a:r>
              <a:rPr lang="en-US" b="0" i="0" dirty="0">
                <a:solidFill>
                  <a:srgbClr val="000000"/>
                </a:solidFill>
                <a:effectLst/>
              </a:rPr>
              <a:t>Record all recommendations provided to parents</a:t>
            </a:r>
            <a:endParaRPr lang="en-US" dirty="0"/>
          </a:p>
          <a:p>
            <a:pPr marL="171450" indent="-171450">
              <a:buFont typeface="Arial" panose="020B0604020202020204" pitchFamily="34" charset="0"/>
              <a:buChar char="•"/>
            </a:pPr>
            <a:r>
              <a:rPr lang="en-US" b="0" i="0" dirty="0">
                <a:solidFill>
                  <a:srgbClr val="000000"/>
                </a:solidFill>
                <a:effectLst/>
              </a:rPr>
              <a:t>Record all counseling and referrals given and any discussed. </a:t>
            </a:r>
            <a:endParaRPr lang="en-US" dirty="0"/>
          </a:p>
          <a:p>
            <a:pPr marL="171450" indent="-171450">
              <a:buFont typeface="Arial" panose="020B0604020202020204" pitchFamily="34" charset="0"/>
              <a:buChar char="•"/>
            </a:pPr>
            <a:r>
              <a:rPr lang="en-US" b="0" i="0" dirty="0">
                <a:solidFill>
                  <a:srgbClr val="000000"/>
                </a:solidFill>
                <a:effectLst/>
              </a:rPr>
              <a:t>Record follow up of referrals, recommendations and outcome</a:t>
            </a:r>
            <a:endParaRPr lang="en-US" dirty="0"/>
          </a:p>
          <a:p>
            <a:pPr marL="171450" indent="-171450">
              <a:buFont typeface="Arial" panose="020B0604020202020204" pitchFamily="34" charset="0"/>
              <a:buChar char="•"/>
            </a:pPr>
            <a:r>
              <a:rPr lang="en-US" b="0" i="0" dirty="0">
                <a:solidFill>
                  <a:srgbClr val="000000"/>
                </a:solidFill>
                <a:effectLst/>
              </a:rPr>
              <a:t>Be familiar with council’s internal policies, MCH Guidelines &amp; Documentation Standards </a:t>
            </a:r>
            <a:endParaRPr lang="en-US"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D1D5DB"/>
                </a:solidFill>
                <a:effectLst/>
                <a:latin typeface="Söhne"/>
              </a:rPr>
              <a:t>It is important that all notes are saved into CDIS at the end of each workday to ensure they are available to all practitioners working with the child/family.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D1D5DB"/>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D1D5DB"/>
                </a:solidFill>
                <a:effectLst/>
                <a:latin typeface="Söhne"/>
              </a:rPr>
              <a:t>Also applies to allied health clinicians.</a:t>
            </a:r>
          </a:p>
          <a:p>
            <a:endParaRPr lang="en-AU" dirty="0"/>
          </a:p>
        </p:txBody>
      </p:sp>
      <p:sp>
        <p:nvSpPr>
          <p:cNvPr id="4" name="Slide Number Placeholder 3"/>
          <p:cNvSpPr>
            <a:spLocks noGrp="1"/>
          </p:cNvSpPr>
          <p:nvPr>
            <p:ph type="sldNum" sz="quarter" idx="5"/>
          </p:nvPr>
        </p:nvSpPr>
        <p:spPr/>
        <p:txBody>
          <a:bodyPr/>
          <a:lstStyle/>
          <a:p>
            <a:fld id="{79E2D7F8-389E-4361-A1D1-8C2C701D9171}" type="slidenum">
              <a:rPr lang="en-AU" smtClean="0"/>
              <a:t>11</a:t>
            </a:fld>
            <a:endParaRPr lang="en-AU"/>
          </a:p>
        </p:txBody>
      </p:sp>
    </p:spTree>
    <p:extLst>
      <p:ext uri="{BB962C8B-B14F-4D97-AF65-F5344CB8AC3E}">
        <p14:creationId xmlns:p14="http://schemas.microsoft.com/office/powerpoint/2010/main" val="304353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Whilst CDIS has the Save as Draft feature our professional legal obligation is to complete notes at the end of each working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 risk with the draft feature 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The consult will sit in the incomplete consults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Not visible in the body of the clients' notes – other clinicians will not see them. If they enter the draft consults, they could sign them off or alter the notes.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That you can go in and alter the draft notes the next day or next week and if there is a child injury or FV and you are called to court then your notes will be dated at a different date other than the date of the appointment. Hard to give credible believable evidence if you have to explain that the draft notes are changeable until you save them.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09ABB914-C7CF-48F9-982C-FB400225CFD8}" type="slidenum">
              <a:rPr lang="en-AU" smtClean="0"/>
              <a:t>12</a:t>
            </a:fld>
            <a:endParaRPr lang="en-AU"/>
          </a:p>
        </p:txBody>
      </p:sp>
    </p:spTree>
    <p:extLst>
      <p:ext uri="{BB962C8B-B14F-4D97-AF65-F5344CB8AC3E}">
        <p14:creationId xmlns:p14="http://schemas.microsoft.com/office/powerpoint/2010/main" val="910345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8D1F-EA7F-ED7D-3D87-4C6E66169F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E599FBE-C471-4619-6243-8188F31ACA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BF59CB5-4DAC-9CBD-AD33-05D109F81C9A}"/>
              </a:ext>
            </a:extLst>
          </p:cNvPr>
          <p:cNvSpPr>
            <a:spLocks noGrp="1"/>
          </p:cNvSpPr>
          <p:nvPr>
            <p:ph type="dt" sz="half" idx="10"/>
          </p:nvPr>
        </p:nvSpPr>
        <p:spPr/>
        <p:txBody>
          <a:bodyPr/>
          <a:lstStyle/>
          <a:p>
            <a:fld id="{AF55F00F-A4E7-4E45-A464-37BF57F1EF41}" type="datetimeFigureOut">
              <a:rPr lang="en-AU" smtClean="0"/>
              <a:t>11/12/2024</a:t>
            </a:fld>
            <a:endParaRPr lang="en-AU"/>
          </a:p>
        </p:txBody>
      </p:sp>
      <p:sp>
        <p:nvSpPr>
          <p:cNvPr id="5" name="Footer Placeholder 4">
            <a:extLst>
              <a:ext uri="{FF2B5EF4-FFF2-40B4-BE49-F238E27FC236}">
                <a16:creationId xmlns:a16="http://schemas.microsoft.com/office/drawing/2014/main" id="{F49690B1-993C-7C53-AEE6-0C569E9A199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082C4FC-70BB-B5D9-E19D-14BEF476E5D3}"/>
              </a:ext>
            </a:extLst>
          </p:cNvPr>
          <p:cNvSpPr>
            <a:spLocks noGrp="1"/>
          </p:cNvSpPr>
          <p:nvPr>
            <p:ph type="sldNum" sz="quarter" idx="12"/>
          </p:nvPr>
        </p:nvSpPr>
        <p:spPr/>
        <p:txBody>
          <a:bodyPr/>
          <a:lstStyle/>
          <a:p>
            <a:fld id="{7E1E3E0B-1A10-492C-BE8B-08716AB5D9D5}" type="slidenum">
              <a:rPr lang="en-AU" smtClean="0"/>
              <a:t>‹#›</a:t>
            </a:fld>
            <a:endParaRPr lang="en-AU"/>
          </a:p>
        </p:txBody>
      </p:sp>
    </p:spTree>
    <p:extLst>
      <p:ext uri="{BB962C8B-B14F-4D97-AF65-F5344CB8AC3E}">
        <p14:creationId xmlns:p14="http://schemas.microsoft.com/office/powerpoint/2010/main" val="2732388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AE929-4265-C182-47E3-6B915399227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7423043-580E-F7C0-2CD1-29B04F7E9A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77FE272-0012-E6BB-879D-13B3C1191F4D}"/>
              </a:ext>
            </a:extLst>
          </p:cNvPr>
          <p:cNvSpPr>
            <a:spLocks noGrp="1"/>
          </p:cNvSpPr>
          <p:nvPr>
            <p:ph type="dt" sz="half" idx="10"/>
          </p:nvPr>
        </p:nvSpPr>
        <p:spPr/>
        <p:txBody>
          <a:bodyPr/>
          <a:lstStyle/>
          <a:p>
            <a:fld id="{AF55F00F-A4E7-4E45-A464-37BF57F1EF41}" type="datetimeFigureOut">
              <a:rPr lang="en-AU" smtClean="0"/>
              <a:t>11/12/2024</a:t>
            </a:fld>
            <a:endParaRPr lang="en-AU"/>
          </a:p>
        </p:txBody>
      </p:sp>
      <p:sp>
        <p:nvSpPr>
          <p:cNvPr id="5" name="Footer Placeholder 4">
            <a:extLst>
              <a:ext uri="{FF2B5EF4-FFF2-40B4-BE49-F238E27FC236}">
                <a16:creationId xmlns:a16="http://schemas.microsoft.com/office/drawing/2014/main" id="{A01CE16B-4580-3048-4E17-6449EBA2A47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24EA916-2AB5-5DF5-3E35-44C312A7A855}"/>
              </a:ext>
            </a:extLst>
          </p:cNvPr>
          <p:cNvSpPr>
            <a:spLocks noGrp="1"/>
          </p:cNvSpPr>
          <p:nvPr>
            <p:ph type="sldNum" sz="quarter" idx="12"/>
          </p:nvPr>
        </p:nvSpPr>
        <p:spPr/>
        <p:txBody>
          <a:bodyPr/>
          <a:lstStyle/>
          <a:p>
            <a:fld id="{7E1E3E0B-1A10-492C-BE8B-08716AB5D9D5}" type="slidenum">
              <a:rPr lang="en-AU" smtClean="0"/>
              <a:t>‹#›</a:t>
            </a:fld>
            <a:endParaRPr lang="en-AU"/>
          </a:p>
        </p:txBody>
      </p:sp>
    </p:spTree>
    <p:extLst>
      <p:ext uri="{BB962C8B-B14F-4D97-AF65-F5344CB8AC3E}">
        <p14:creationId xmlns:p14="http://schemas.microsoft.com/office/powerpoint/2010/main" val="160788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700C75-F47E-3CEE-90FC-9E879AF91B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ABD5CCB-6985-25CD-C2A5-A9F207DD29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35C4C3D-8C6A-DCFB-2F50-EF14DFCC1B55}"/>
              </a:ext>
            </a:extLst>
          </p:cNvPr>
          <p:cNvSpPr>
            <a:spLocks noGrp="1"/>
          </p:cNvSpPr>
          <p:nvPr>
            <p:ph type="dt" sz="half" idx="10"/>
          </p:nvPr>
        </p:nvSpPr>
        <p:spPr/>
        <p:txBody>
          <a:bodyPr/>
          <a:lstStyle/>
          <a:p>
            <a:fld id="{AF55F00F-A4E7-4E45-A464-37BF57F1EF41}" type="datetimeFigureOut">
              <a:rPr lang="en-AU" smtClean="0"/>
              <a:t>11/12/2024</a:t>
            </a:fld>
            <a:endParaRPr lang="en-AU"/>
          </a:p>
        </p:txBody>
      </p:sp>
      <p:sp>
        <p:nvSpPr>
          <p:cNvPr id="5" name="Footer Placeholder 4">
            <a:extLst>
              <a:ext uri="{FF2B5EF4-FFF2-40B4-BE49-F238E27FC236}">
                <a16:creationId xmlns:a16="http://schemas.microsoft.com/office/drawing/2014/main" id="{B2785F4E-4B2F-B656-204D-8A58D5FC74A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211E99E-2725-6113-30DD-3D16BB3F3F73}"/>
              </a:ext>
            </a:extLst>
          </p:cNvPr>
          <p:cNvSpPr>
            <a:spLocks noGrp="1"/>
          </p:cNvSpPr>
          <p:nvPr>
            <p:ph type="sldNum" sz="quarter" idx="12"/>
          </p:nvPr>
        </p:nvSpPr>
        <p:spPr/>
        <p:txBody>
          <a:bodyPr/>
          <a:lstStyle/>
          <a:p>
            <a:fld id="{7E1E3E0B-1A10-492C-BE8B-08716AB5D9D5}" type="slidenum">
              <a:rPr lang="en-AU" smtClean="0"/>
              <a:t>‹#›</a:t>
            </a:fld>
            <a:endParaRPr lang="en-AU"/>
          </a:p>
        </p:txBody>
      </p:sp>
    </p:spTree>
    <p:extLst>
      <p:ext uri="{BB962C8B-B14F-4D97-AF65-F5344CB8AC3E}">
        <p14:creationId xmlns:p14="http://schemas.microsoft.com/office/powerpoint/2010/main" val="74494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01D6-3C58-2F09-DF7C-D7F972D59FF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14B0C64-CD14-C18B-7E1B-99FBE323E0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453BD6-3E78-D6FF-7FFF-72189B2C81C3}"/>
              </a:ext>
            </a:extLst>
          </p:cNvPr>
          <p:cNvSpPr>
            <a:spLocks noGrp="1"/>
          </p:cNvSpPr>
          <p:nvPr>
            <p:ph type="dt" sz="half" idx="10"/>
          </p:nvPr>
        </p:nvSpPr>
        <p:spPr/>
        <p:txBody>
          <a:bodyPr/>
          <a:lstStyle/>
          <a:p>
            <a:fld id="{AF55F00F-A4E7-4E45-A464-37BF57F1EF41}" type="datetimeFigureOut">
              <a:rPr lang="en-AU" smtClean="0"/>
              <a:t>11/12/2024</a:t>
            </a:fld>
            <a:endParaRPr lang="en-AU"/>
          </a:p>
        </p:txBody>
      </p:sp>
      <p:sp>
        <p:nvSpPr>
          <p:cNvPr id="5" name="Footer Placeholder 4">
            <a:extLst>
              <a:ext uri="{FF2B5EF4-FFF2-40B4-BE49-F238E27FC236}">
                <a16:creationId xmlns:a16="http://schemas.microsoft.com/office/drawing/2014/main" id="{0F2CFE94-D444-8CF7-ECCE-01F1B96C727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0E62601-D221-EADD-0DB5-62C87FE92D6D}"/>
              </a:ext>
            </a:extLst>
          </p:cNvPr>
          <p:cNvSpPr>
            <a:spLocks noGrp="1"/>
          </p:cNvSpPr>
          <p:nvPr>
            <p:ph type="sldNum" sz="quarter" idx="12"/>
          </p:nvPr>
        </p:nvSpPr>
        <p:spPr/>
        <p:txBody>
          <a:bodyPr/>
          <a:lstStyle/>
          <a:p>
            <a:fld id="{7E1E3E0B-1A10-492C-BE8B-08716AB5D9D5}" type="slidenum">
              <a:rPr lang="en-AU" smtClean="0"/>
              <a:t>‹#›</a:t>
            </a:fld>
            <a:endParaRPr lang="en-AU"/>
          </a:p>
        </p:txBody>
      </p:sp>
    </p:spTree>
    <p:extLst>
      <p:ext uri="{BB962C8B-B14F-4D97-AF65-F5344CB8AC3E}">
        <p14:creationId xmlns:p14="http://schemas.microsoft.com/office/powerpoint/2010/main" val="161155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5F3D7-C46C-D9B9-9122-E4C95C526D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B2D5848-6878-24B5-0355-2E5702934D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55D509-1801-E65E-ABB1-2C15F385288D}"/>
              </a:ext>
            </a:extLst>
          </p:cNvPr>
          <p:cNvSpPr>
            <a:spLocks noGrp="1"/>
          </p:cNvSpPr>
          <p:nvPr>
            <p:ph type="dt" sz="half" idx="10"/>
          </p:nvPr>
        </p:nvSpPr>
        <p:spPr/>
        <p:txBody>
          <a:bodyPr/>
          <a:lstStyle/>
          <a:p>
            <a:fld id="{AF55F00F-A4E7-4E45-A464-37BF57F1EF41}" type="datetimeFigureOut">
              <a:rPr lang="en-AU" smtClean="0"/>
              <a:t>11/12/2024</a:t>
            </a:fld>
            <a:endParaRPr lang="en-AU"/>
          </a:p>
        </p:txBody>
      </p:sp>
      <p:sp>
        <p:nvSpPr>
          <p:cNvPr id="5" name="Footer Placeholder 4">
            <a:extLst>
              <a:ext uri="{FF2B5EF4-FFF2-40B4-BE49-F238E27FC236}">
                <a16:creationId xmlns:a16="http://schemas.microsoft.com/office/drawing/2014/main" id="{D2D24596-89B3-A161-E23F-D29B3BF8978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ADE9862-2E7B-7745-5905-9D873AA5A3E7}"/>
              </a:ext>
            </a:extLst>
          </p:cNvPr>
          <p:cNvSpPr>
            <a:spLocks noGrp="1"/>
          </p:cNvSpPr>
          <p:nvPr>
            <p:ph type="sldNum" sz="quarter" idx="12"/>
          </p:nvPr>
        </p:nvSpPr>
        <p:spPr/>
        <p:txBody>
          <a:bodyPr/>
          <a:lstStyle/>
          <a:p>
            <a:fld id="{7E1E3E0B-1A10-492C-BE8B-08716AB5D9D5}" type="slidenum">
              <a:rPr lang="en-AU" smtClean="0"/>
              <a:t>‹#›</a:t>
            </a:fld>
            <a:endParaRPr lang="en-AU"/>
          </a:p>
        </p:txBody>
      </p:sp>
    </p:spTree>
    <p:extLst>
      <p:ext uri="{BB962C8B-B14F-4D97-AF65-F5344CB8AC3E}">
        <p14:creationId xmlns:p14="http://schemas.microsoft.com/office/powerpoint/2010/main" val="103734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2D3D4-3F0F-5968-8AD1-78F92D481B8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08A664E-33DC-6BB8-3C2A-A5D9D418D1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407003F-838B-8932-C65E-E276E529C4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D76D848-A791-5812-F23C-9F6420AECD23}"/>
              </a:ext>
            </a:extLst>
          </p:cNvPr>
          <p:cNvSpPr>
            <a:spLocks noGrp="1"/>
          </p:cNvSpPr>
          <p:nvPr>
            <p:ph type="dt" sz="half" idx="10"/>
          </p:nvPr>
        </p:nvSpPr>
        <p:spPr/>
        <p:txBody>
          <a:bodyPr/>
          <a:lstStyle/>
          <a:p>
            <a:fld id="{AF55F00F-A4E7-4E45-A464-37BF57F1EF41}" type="datetimeFigureOut">
              <a:rPr lang="en-AU" smtClean="0"/>
              <a:t>11/12/2024</a:t>
            </a:fld>
            <a:endParaRPr lang="en-AU"/>
          </a:p>
        </p:txBody>
      </p:sp>
      <p:sp>
        <p:nvSpPr>
          <p:cNvPr id="6" name="Footer Placeholder 5">
            <a:extLst>
              <a:ext uri="{FF2B5EF4-FFF2-40B4-BE49-F238E27FC236}">
                <a16:creationId xmlns:a16="http://schemas.microsoft.com/office/drawing/2014/main" id="{A71E659D-7C07-900F-62F8-9ECA230EAD1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B333E5B-F27F-B0F4-D2FD-EA914F22CFFC}"/>
              </a:ext>
            </a:extLst>
          </p:cNvPr>
          <p:cNvSpPr>
            <a:spLocks noGrp="1"/>
          </p:cNvSpPr>
          <p:nvPr>
            <p:ph type="sldNum" sz="quarter" idx="12"/>
          </p:nvPr>
        </p:nvSpPr>
        <p:spPr/>
        <p:txBody>
          <a:bodyPr/>
          <a:lstStyle/>
          <a:p>
            <a:fld id="{7E1E3E0B-1A10-492C-BE8B-08716AB5D9D5}" type="slidenum">
              <a:rPr lang="en-AU" smtClean="0"/>
              <a:t>‹#›</a:t>
            </a:fld>
            <a:endParaRPr lang="en-AU"/>
          </a:p>
        </p:txBody>
      </p:sp>
    </p:spTree>
    <p:extLst>
      <p:ext uri="{BB962C8B-B14F-4D97-AF65-F5344CB8AC3E}">
        <p14:creationId xmlns:p14="http://schemas.microsoft.com/office/powerpoint/2010/main" val="3190848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F9E53-7A33-6CAB-9CBD-6CE8259E9A4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F8A6240-26FF-BBE9-5A14-C0DE070B7A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A39D7C-73B0-B607-C51D-BEDD41D7E0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414E7EE-79C9-4273-88BC-9F4B2ACB08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CDF9A3-5BD1-7DDF-6525-7F882D495A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0E0A200-E9EB-6F33-A760-07684493AF0D}"/>
              </a:ext>
            </a:extLst>
          </p:cNvPr>
          <p:cNvSpPr>
            <a:spLocks noGrp="1"/>
          </p:cNvSpPr>
          <p:nvPr>
            <p:ph type="dt" sz="half" idx="10"/>
          </p:nvPr>
        </p:nvSpPr>
        <p:spPr/>
        <p:txBody>
          <a:bodyPr/>
          <a:lstStyle/>
          <a:p>
            <a:fld id="{AF55F00F-A4E7-4E45-A464-37BF57F1EF41}" type="datetimeFigureOut">
              <a:rPr lang="en-AU" smtClean="0"/>
              <a:t>11/12/2024</a:t>
            </a:fld>
            <a:endParaRPr lang="en-AU"/>
          </a:p>
        </p:txBody>
      </p:sp>
      <p:sp>
        <p:nvSpPr>
          <p:cNvPr id="8" name="Footer Placeholder 7">
            <a:extLst>
              <a:ext uri="{FF2B5EF4-FFF2-40B4-BE49-F238E27FC236}">
                <a16:creationId xmlns:a16="http://schemas.microsoft.com/office/drawing/2014/main" id="{E1A301CE-3A96-6766-71AD-8FC65EEB316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0063D4C-5BA1-E61B-DE6A-1B1873D2DC49}"/>
              </a:ext>
            </a:extLst>
          </p:cNvPr>
          <p:cNvSpPr>
            <a:spLocks noGrp="1"/>
          </p:cNvSpPr>
          <p:nvPr>
            <p:ph type="sldNum" sz="quarter" idx="12"/>
          </p:nvPr>
        </p:nvSpPr>
        <p:spPr/>
        <p:txBody>
          <a:bodyPr/>
          <a:lstStyle/>
          <a:p>
            <a:fld id="{7E1E3E0B-1A10-492C-BE8B-08716AB5D9D5}" type="slidenum">
              <a:rPr lang="en-AU" smtClean="0"/>
              <a:t>‹#›</a:t>
            </a:fld>
            <a:endParaRPr lang="en-AU"/>
          </a:p>
        </p:txBody>
      </p:sp>
    </p:spTree>
    <p:extLst>
      <p:ext uri="{BB962C8B-B14F-4D97-AF65-F5344CB8AC3E}">
        <p14:creationId xmlns:p14="http://schemas.microsoft.com/office/powerpoint/2010/main" val="3050130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F8D1A-8590-AD79-BAB3-577A13B66BA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4AE72C4-3C91-C0F8-7598-4EF80F42CFBA}"/>
              </a:ext>
            </a:extLst>
          </p:cNvPr>
          <p:cNvSpPr>
            <a:spLocks noGrp="1"/>
          </p:cNvSpPr>
          <p:nvPr>
            <p:ph type="dt" sz="half" idx="10"/>
          </p:nvPr>
        </p:nvSpPr>
        <p:spPr/>
        <p:txBody>
          <a:bodyPr/>
          <a:lstStyle/>
          <a:p>
            <a:fld id="{AF55F00F-A4E7-4E45-A464-37BF57F1EF41}" type="datetimeFigureOut">
              <a:rPr lang="en-AU" smtClean="0"/>
              <a:t>11/12/2024</a:t>
            </a:fld>
            <a:endParaRPr lang="en-AU"/>
          </a:p>
        </p:txBody>
      </p:sp>
      <p:sp>
        <p:nvSpPr>
          <p:cNvPr id="4" name="Footer Placeholder 3">
            <a:extLst>
              <a:ext uri="{FF2B5EF4-FFF2-40B4-BE49-F238E27FC236}">
                <a16:creationId xmlns:a16="http://schemas.microsoft.com/office/drawing/2014/main" id="{9F9C8AD1-8AF7-8F81-4E88-34FDC7E7B74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60E7A76-E56E-99D9-B87B-1FAA9FD10ECB}"/>
              </a:ext>
            </a:extLst>
          </p:cNvPr>
          <p:cNvSpPr>
            <a:spLocks noGrp="1"/>
          </p:cNvSpPr>
          <p:nvPr>
            <p:ph type="sldNum" sz="quarter" idx="12"/>
          </p:nvPr>
        </p:nvSpPr>
        <p:spPr/>
        <p:txBody>
          <a:bodyPr/>
          <a:lstStyle/>
          <a:p>
            <a:fld id="{7E1E3E0B-1A10-492C-BE8B-08716AB5D9D5}" type="slidenum">
              <a:rPr lang="en-AU" smtClean="0"/>
              <a:t>‹#›</a:t>
            </a:fld>
            <a:endParaRPr lang="en-AU"/>
          </a:p>
        </p:txBody>
      </p:sp>
    </p:spTree>
    <p:extLst>
      <p:ext uri="{BB962C8B-B14F-4D97-AF65-F5344CB8AC3E}">
        <p14:creationId xmlns:p14="http://schemas.microsoft.com/office/powerpoint/2010/main" val="390853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9E0AEC-F60B-3E26-607C-DFB4BE3D2A40}"/>
              </a:ext>
            </a:extLst>
          </p:cNvPr>
          <p:cNvSpPr>
            <a:spLocks noGrp="1"/>
          </p:cNvSpPr>
          <p:nvPr>
            <p:ph type="dt" sz="half" idx="10"/>
          </p:nvPr>
        </p:nvSpPr>
        <p:spPr/>
        <p:txBody>
          <a:bodyPr/>
          <a:lstStyle/>
          <a:p>
            <a:fld id="{AF55F00F-A4E7-4E45-A464-37BF57F1EF41}" type="datetimeFigureOut">
              <a:rPr lang="en-AU" smtClean="0"/>
              <a:t>11/12/2024</a:t>
            </a:fld>
            <a:endParaRPr lang="en-AU"/>
          </a:p>
        </p:txBody>
      </p:sp>
      <p:sp>
        <p:nvSpPr>
          <p:cNvPr id="3" name="Footer Placeholder 2">
            <a:extLst>
              <a:ext uri="{FF2B5EF4-FFF2-40B4-BE49-F238E27FC236}">
                <a16:creationId xmlns:a16="http://schemas.microsoft.com/office/drawing/2014/main" id="{34027C55-3511-04F8-B41B-4F6FCC2DC64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71C2B05-8756-E274-A808-ED66CBB47B36}"/>
              </a:ext>
            </a:extLst>
          </p:cNvPr>
          <p:cNvSpPr>
            <a:spLocks noGrp="1"/>
          </p:cNvSpPr>
          <p:nvPr>
            <p:ph type="sldNum" sz="quarter" idx="12"/>
          </p:nvPr>
        </p:nvSpPr>
        <p:spPr/>
        <p:txBody>
          <a:bodyPr/>
          <a:lstStyle/>
          <a:p>
            <a:fld id="{7E1E3E0B-1A10-492C-BE8B-08716AB5D9D5}" type="slidenum">
              <a:rPr lang="en-AU" smtClean="0"/>
              <a:t>‹#›</a:t>
            </a:fld>
            <a:endParaRPr lang="en-AU"/>
          </a:p>
        </p:txBody>
      </p:sp>
    </p:spTree>
    <p:extLst>
      <p:ext uri="{BB962C8B-B14F-4D97-AF65-F5344CB8AC3E}">
        <p14:creationId xmlns:p14="http://schemas.microsoft.com/office/powerpoint/2010/main" val="3862044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7C831-B0FB-FEB4-60F5-384660F474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4CD687B-574F-F3B2-9B95-BDB9251DCB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9D475D69-E5A6-5BCD-59DB-D12EB3CEC1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26BD3E-F590-1837-04E2-5D0A8B7B9F72}"/>
              </a:ext>
            </a:extLst>
          </p:cNvPr>
          <p:cNvSpPr>
            <a:spLocks noGrp="1"/>
          </p:cNvSpPr>
          <p:nvPr>
            <p:ph type="dt" sz="half" idx="10"/>
          </p:nvPr>
        </p:nvSpPr>
        <p:spPr/>
        <p:txBody>
          <a:bodyPr/>
          <a:lstStyle/>
          <a:p>
            <a:fld id="{AF55F00F-A4E7-4E45-A464-37BF57F1EF41}" type="datetimeFigureOut">
              <a:rPr lang="en-AU" smtClean="0"/>
              <a:t>11/12/2024</a:t>
            </a:fld>
            <a:endParaRPr lang="en-AU"/>
          </a:p>
        </p:txBody>
      </p:sp>
      <p:sp>
        <p:nvSpPr>
          <p:cNvPr id="6" name="Footer Placeholder 5">
            <a:extLst>
              <a:ext uri="{FF2B5EF4-FFF2-40B4-BE49-F238E27FC236}">
                <a16:creationId xmlns:a16="http://schemas.microsoft.com/office/drawing/2014/main" id="{C4784A06-60A7-96BA-23B2-872AA561F09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D54C5C5-6FA9-3720-5A14-EB10739753DC}"/>
              </a:ext>
            </a:extLst>
          </p:cNvPr>
          <p:cNvSpPr>
            <a:spLocks noGrp="1"/>
          </p:cNvSpPr>
          <p:nvPr>
            <p:ph type="sldNum" sz="quarter" idx="12"/>
          </p:nvPr>
        </p:nvSpPr>
        <p:spPr/>
        <p:txBody>
          <a:bodyPr/>
          <a:lstStyle/>
          <a:p>
            <a:fld id="{7E1E3E0B-1A10-492C-BE8B-08716AB5D9D5}" type="slidenum">
              <a:rPr lang="en-AU" smtClean="0"/>
              <a:t>‹#›</a:t>
            </a:fld>
            <a:endParaRPr lang="en-AU"/>
          </a:p>
        </p:txBody>
      </p:sp>
    </p:spTree>
    <p:extLst>
      <p:ext uri="{BB962C8B-B14F-4D97-AF65-F5344CB8AC3E}">
        <p14:creationId xmlns:p14="http://schemas.microsoft.com/office/powerpoint/2010/main" val="4063479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7896B-C9D0-BA9F-F44D-3A5C72753A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7CCEAF0-E9E8-2647-B1D4-90E2F353CC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D49BC1B-1F29-203E-B256-9C78CBFF43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BB8D3C-2658-8524-E11E-BCDAF7207F83}"/>
              </a:ext>
            </a:extLst>
          </p:cNvPr>
          <p:cNvSpPr>
            <a:spLocks noGrp="1"/>
          </p:cNvSpPr>
          <p:nvPr>
            <p:ph type="dt" sz="half" idx="10"/>
          </p:nvPr>
        </p:nvSpPr>
        <p:spPr/>
        <p:txBody>
          <a:bodyPr/>
          <a:lstStyle/>
          <a:p>
            <a:fld id="{AF55F00F-A4E7-4E45-A464-37BF57F1EF41}" type="datetimeFigureOut">
              <a:rPr lang="en-AU" smtClean="0"/>
              <a:t>11/12/2024</a:t>
            </a:fld>
            <a:endParaRPr lang="en-AU"/>
          </a:p>
        </p:txBody>
      </p:sp>
      <p:sp>
        <p:nvSpPr>
          <p:cNvPr id="6" name="Footer Placeholder 5">
            <a:extLst>
              <a:ext uri="{FF2B5EF4-FFF2-40B4-BE49-F238E27FC236}">
                <a16:creationId xmlns:a16="http://schemas.microsoft.com/office/drawing/2014/main" id="{97810AFE-3490-89BC-888E-E86A4C66376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4E3A7ED-C7FC-22F4-29E4-A77871194094}"/>
              </a:ext>
            </a:extLst>
          </p:cNvPr>
          <p:cNvSpPr>
            <a:spLocks noGrp="1"/>
          </p:cNvSpPr>
          <p:nvPr>
            <p:ph type="sldNum" sz="quarter" idx="12"/>
          </p:nvPr>
        </p:nvSpPr>
        <p:spPr/>
        <p:txBody>
          <a:bodyPr/>
          <a:lstStyle/>
          <a:p>
            <a:fld id="{7E1E3E0B-1A10-492C-BE8B-08716AB5D9D5}" type="slidenum">
              <a:rPr lang="en-AU" smtClean="0"/>
              <a:t>‹#›</a:t>
            </a:fld>
            <a:endParaRPr lang="en-AU"/>
          </a:p>
        </p:txBody>
      </p:sp>
    </p:spTree>
    <p:extLst>
      <p:ext uri="{BB962C8B-B14F-4D97-AF65-F5344CB8AC3E}">
        <p14:creationId xmlns:p14="http://schemas.microsoft.com/office/powerpoint/2010/main" val="1037783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687776-C19A-2189-7B0E-BB523F40BE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EDA6DE0-12B0-6CEB-41B9-989DA5B9A6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1F99DFE-0AA2-D0D6-9C66-BBBE8C0C3E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55F00F-A4E7-4E45-A464-37BF57F1EF41}" type="datetimeFigureOut">
              <a:rPr lang="en-AU" smtClean="0"/>
              <a:t>11/12/2024</a:t>
            </a:fld>
            <a:endParaRPr lang="en-AU"/>
          </a:p>
        </p:txBody>
      </p:sp>
      <p:sp>
        <p:nvSpPr>
          <p:cNvPr id="5" name="Footer Placeholder 4">
            <a:extLst>
              <a:ext uri="{FF2B5EF4-FFF2-40B4-BE49-F238E27FC236}">
                <a16:creationId xmlns:a16="http://schemas.microsoft.com/office/drawing/2014/main" id="{9AAFB8B3-5B3D-6D4F-98FE-BD393D768B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03589180-CA4F-3686-84CA-A53B3951F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1E3E0B-1A10-492C-BE8B-08716AB5D9D5}" type="slidenum">
              <a:rPr lang="en-AU" smtClean="0"/>
              <a:t>‹#›</a:t>
            </a:fld>
            <a:endParaRPr lang="en-AU"/>
          </a:p>
        </p:txBody>
      </p:sp>
    </p:spTree>
    <p:extLst>
      <p:ext uri="{BB962C8B-B14F-4D97-AF65-F5344CB8AC3E}">
        <p14:creationId xmlns:p14="http://schemas.microsoft.com/office/powerpoint/2010/main" val="1094779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file:///C:\Users\MelissaRyan\Downloads\Midwifery-Competency-Standards-January-2006.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0C0C-4431-4DF8-8D2F-F134EADB5357}"/>
              </a:ext>
            </a:extLst>
          </p:cNvPr>
          <p:cNvSpPr>
            <a:spLocks noGrp="1"/>
          </p:cNvSpPr>
          <p:nvPr>
            <p:ph type="ctrTitle"/>
          </p:nvPr>
        </p:nvSpPr>
        <p:spPr>
          <a:xfrm>
            <a:off x="643467" y="643467"/>
            <a:ext cx="5585747" cy="4567137"/>
          </a:xfrm>
        </p:spPr>
        <p:txBody>
          <a:bodyPr>
            <a:normAutofit/>
          </a:bodyPr>
          <a:lstStyle/>
          <a:p>
            <a:pPr algn="l"/>
            <a:br>
              <a:rPr lang="en-US" sz="3100" dirty="0">
                <a:latin typeface="+mn-lt"/>
                <a:ea typeface="+mn-ea"/>
                <a:cs typeface="+mn-cs"/>
              </a:rPr>
            </a:br>
            <a:br>
              <a:rPr lang="en-US" sz="3100" dirty="0">
                <a:latin typeface="+mn-lt"/>
                <a:ea typeface="+mn-ea"/>
                <a:cs typeface="+mn-cs"/>
              </a:rPr>
            </a:br>
            <a:r>
              <a:rPr lang="en-US" sz="3100" dirty="0">
                <a:latin typeface="+mn-lt"/>
                <a:ea typeface="+mn-ea"/>
                <a:cs typeface="+mn-cs"/>
              </a:rPr>
              <a:t>Child Development Information System (CDIS)</a:t>
            </a:r>
            <a:br>
              <a:rPr lang="en-US" sz="3100" dirty="0">
                <a:latin typeface="+mn-lt"/>
                <a:ea typeface="+mn-ea"/>
                <a:cs typeface="+mn-cs"/>
              </a:rPr>
            </a:br>
            <a:br>
              <a:rPr lang="en-US" sz="3100" dirty="0">
                <a:latin typeface="+mn-lt"/>
                <a:ea typeface="+mn-ea"/>
                <a:cs typeface="+mn-cs"/>
              </a:rPr>
            </a:br>
            <a:br>
              <a:rPr lang="en-US" sz="3100" dirty="0">
                <a:latin typeface="+mn-lt"/>
                <a:ea typeface="+mn-ea"/>
                <a:cs typeface="+mn-cs"/>
              </a:rPr>
            </a:br>
            <a:r>
              <a:rPr lang="en-US" sz="3100" dirty="0"/>
              <a:t>CDIS User Group – Clinical</a:t>
            </a:r>
            <a:br>
              <a:rPr lang="en-US" sz="3100" dirty="0"/>
            </a:br>
            <a:br>
              <a:rPr lang="en-US" sz="3100" dirty="0"/>
            </a:br>
            <a:endParaRPr lang="en-AU" sz="3100" dirty="0">
              <a:ln w="0"/>
              <a:effectLst>
                <a:outerShdw blurRad="38100" dist="25400" dir="5400000" algn="ctr" rotWithShape="0">
                  <a:srgbClr val="6E747A">
                    <a:alpha val="43000"/>
                  </a:srgbClr>
                </a:outerShdw>
              </a:effectLst>
            </a:endParaRPr>
          </a:p>
        </p:txBody>
      </p:sp>
      <p:sp>
        <p:nvSpPr>
          <p:cNvPr id="3" name="Subtitle 2">
            <a:extLst>
              <a:ext uri="{FF2B5EF4-FFF2-40B4-BE49-F238E27FC236}">
                <a16:creationId xmlns:a16="http://schemas.microsoft.com/office/drawing/2014/main" id="{9EFEE713-D7C0-468A-A5A5-112367389CED}"/>
              </a:ext>
            </a:extLst>
          </p:cNvPr>
          <p:cNvSpPr>
            <a:spLocks noGrp="1"/>
          </p:cNvSpPr>
          <p:nvPr>
            <p:ph type="subTitle" idx="1"/>
          </p:nvPr>
        </p:nvSpPr>
        <p:spPr>
          <a:xfrm>
            <a:off x="643467" y="5054885"/>
            <a:ext cx="4620584" cy="1356548"/>
          </a:xfrm>
        </p:spPr>
        <p:txBody>
          <a:bodyPr>
            <a:normAutofit fontScale="77500" lnSpcReduction="20000"/>
          </a:bodyPr>
          <a:lstStyle/>
          <a:p>
            <a:pPr algn="l"/>
            <a:r>
              <a:rPr lang="en-US" sz="3600" dirty="0"/>
              <a:t>December 2024</a:t>
            </a:r>
          </a:p>
          <a:p>
            <a:pPr algn="l"/>
            <a:endParaRPr lang="en-US" sz="3600" dirty="0"/>
          </a:p>
          <a:p>
            <a:pPr algn="l"/>
            <a:br>
              <a:rPr lang="en-US" sz="2000" dirty="0">
                <a:highlight>
                  <a:srgbClr val="FFFF00"/>
                </a:highlight>
              </a:rPr>
            </a:br>
            <a:endParaRPr lang="en-AU" sz="2000" dirty="0"/>
          </a:p>
        </p:txBody>
      </p:sp>
      <p:pic>
        <p:nvPicPr>
          <p:cNvPr id="5" name="Picture 4">
            <a:extLst>
              <a:ext uri="{FF2B5EF4-FFF2-40B4-BE49-F238E27FC236}">
                <a16:creationId xmlns:a16="http://schemas.microsoft.com/office/drawing/2014/main" id="{672C8BE0-F683-4B9A-21F1-E920FA7A0ED2}"/>
              </a:ext>
            </a:extLst>
          </p:cNvPr>
          <p:cNvPicPr>
            <a:picLocks noChangeAspect="1"/>
          </p:cNvPicPr>
          <p:nvPr/>
        </p:nvPicPr>
        <p:blipFill rotWithShape="1">
          <a:blip r:embed="rId3"/>
          <a:srcRect l="19995" r="14795"/>
          <a:stretch/>
        </p:blipFill>
        <p:spPr>
          <a:xfrm>
            <a:off x="7278986" y="10"/>
            <a:ext cx="4913014"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0199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C87A-76D7-216F-8E48-E182B9E526F0}"/>
              </a:ext>
            </a:extLst>
          </p:cNvPr>
          <p:cNvSpPr>
            <a:spLocks noGrp="1"/>
          </p:cNvSpPr>
          <p:nvPr>
            <p:ph type="title"/>
          </p:nvPr>
        </p:nvSpPr>
        <p:spPr/>
        <p:txBody>
          <a:bodyPr>
            <a:normAutofit/>
          </a:bodyPr>
          <a:lstStyle/>
          <a:p>
            <a:r>
              <a:rPr lang="en-US" sz="3600" dirty="0"/>
              <a:t>How do we manage families who choose not to engage with MCH and stop appointment reminders?</a:t>
            </a:r>
            <a:endParaRPr lang="en-AU" sz="3600" dirty="0"/>
          </a:p>
        </p:txBody>
      </p:sp>
      <p:sp>
        <p:nvSpPr>
          <p:cNvPr id="3" name="Content Placeholder 2">
            <a:extLst>
              <a:ext uri="{FF2B5EF4-FFF2-40B4-BE49-F238E27FC236}">
                <a16:creationId xmlns:a16="http://schemas.microsoft.com/office/drawing/2014/main" id="{26BEFD8A-5800-29CD-B93B-1D22F2B720F5}"/>
              </a:ext>
            </a:extLst>
          </p:cNvPr>
          <p:cNvSpPr>
            <a:spLocks noGrp="1"/>
          </p:cNvSpPr>
          <p:nvPr>
            <p:ph idx="1"/>
          </p:nvPr>
        </p:nvSpPr>
        <p:spPr/>
        <p:txBody>
          <a:bodyPr/>
          <a:lstStyle/>
          <a:p>
            <a:r>
              <a:rPr lang="en-US" dirty="0"/>
              <a:t>To manage families who have chosen not to engage with MCH you can do the following:</a:t>
            </a:r>
          </a:p>
          <a:p>
            <a:r>
              <a:rPr lang="en-US" dirty="0"/>
              <a:t>Via client record&gt;Client details&gt;Update client details</a:t>
            </a:r>
          </a:p>
          <a:p>
            <a:endParaRPr lang="en-AU" dirty="0"/>
          </a:p>
        </p:txBody>
      </p:sp>
      <p:pic>
        <p:nvPicPr>
          <p:cNvPr id="6" name="Picture 5">
            <a:extLst>
              <a:ext uri="{FF2B5EF4-FFF2-40B4-BE49-F238E27FC236}">
                <a16:creationId xmlns:a16="http://schemas.microsoft.com/office/drawing/2014/main" id="{37B8E820-072C-296C-3603-ED30431F4D44}"/>
              </a:ext>
            </a:extLst>
          </p:cNvPr>
          <p:cNvPicPr>
            <a:picLocks noChangeAspect="1"/>
          </p:cNvPicPr>
          <p:nvPr/>
        </p:nvPicPr>
        <p:blipFill>
          <a:blip r:embed="rId3"/>
          <a:stretch>
            <a:fillRect/>
          </a:stretch>
        </p:blipFill>
        <p:spPr>
          <a:xfrm>
            <a:off x="2716176" y="3814430"/>
            <a:ext cx="6057900" cy="2057400"/>
          </a:xfrm>
          <a:prstGeom prst="rect">
            <a:avLst/>
          </a:prstGeom>
        </p:spPr>
      </p:pic>
      <p:sp>
        <p:nvSpPr>
          <p:cNvPr id="7" name="Oval 6">
            <a:extLst>
              <a:ext uri="{FF2B5EF4-FFF2-40B4-BE49-F238E27FC236}">
                <a16:creationId xmlns:a16="http://schemas.microsoft.com/office/drawing/2014/main" id="{CEEF02B8-5366-1D65-5B37-CB19BE7622BE}"/>
              </a:ext>
            </a:extLst>
          </p:cNvPr>
          <p:cNvSpPr/>
          <p:nvPr/>
        </p:nvSpPr>
        <p:spPr>
          <a:xfrm>
            <a:off x="6177516" y="4843130"/>
            <a:ext cx="914400" cy="9144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52590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a:off x="699303" y="1092200"/>
            <a:ext cx="8043455" cy="0"/>
          </a:xfrm>
          <a:prstGeom prst="line">
            <a:avLst/>
          </a:prstGeom>
          <a:ln w="38100" cap="flat">
            <a:solidFill>
              <a:srgbClr val="3DAA73"/>
            </a:solidFill>
            <a:prstDash val="solid"/>
            <a:headEnd type="none" w="sm" len="sm"/>
            <a:tailEnd type="none" w="sm" len="sm"/>
          </a:ln>
        </p:spPr>
        <p:txBody>
          <a:bodyPr/>
          <a:lstStyle/>
          <a:p>
            <a:endParaRPr lang="en-AU" sz="1200"/>
          </a:p>
        </p:txBody>
      </p:sp>
      <p:sp>
        <p:nvSpPr>
          <p:cNvPr id="3" name="TextBox 3"/>
          <p:cNvSpPr txBox="1"/>
          <p:nvPr/>
        </p:nvSpPr>
        <p:spPr>
          <a:xfrm>
            <a:off x="4293781" y="1475226"/>
            <a:ext cx="3669532" cy="4902945"/>
          </a:xfrm>
          <a:prstGeom prst="rect">
            <a:avLst/>
          </a:prstGeom>
          <a:solidFill>
            <a:srgbClr val="F9CCB8"/>
          </a:solidFill>
        </p:spPr>
        <p:txBody>
          <a:bodyPr wrap="square" lIns="0" tIns="0" rIns="0" bIns="0" rtlCol="0" anchor="t">
            <a:spAutoFit/>
          </a:bodyPr>
          <a:lstStyle/>
          <a:p>
            <a:pPr marL="72004">
              <a:lnSpc>
                <a:spcPts val="2426"/>
              </a:lnSpc>
            </a:pPr>
            <a:r>
              <a:rPr lang="en-US" sz="1833">
                <a:solidFill>
                  <a:srgbClr val="000000"/>
                </a:solidFill>
                <a:latin typeface="Arial Bold"/>
                <a:cs typeface="Arial Bold"/>
                <a:sym typeface="Arial Bold"/>
              </a:rPr>
              <a:t>Why Documentation Matters</a:t>
            </a:r>
            <a:endParaRPr lang="en-US" sz="1200"/>
          </a:p>
          <a:p>
            <a:pPr marL="72004"/>
            <a:endParaRPr lang="en-US" sz="1867"/>
          </a:p>
          <a:p>
            <a:pPr marL="72004"/>
            <a:r>
              <a:rPr lang="en-US" sz="1867"/>
              <a:t>It is a Health Record</a:t>
            </a:r>
          </a:p>
          <a:p>
            <a:pPr marL="72004"/>
            <a:r>
              <a:rPr lang="en-US" sz="1867"/>
              <a:t>Multiple practitioners may be involved with the same family/child.</a:t>
            </a:r>
          </a:p>
          <a:p>
            <a:pPr marL="72004"/>
            <a:r>
              <a:rPr lang="en-US" sz="1867"/>
              <a:t>Records need to be transferable when families move to a different municipality.</a:t>
            </a:r>
          </a:p>
          <a:p>
            <a:pPr marL="72004"/>
            <a:r>
              <a:rPr lang="en-US" sz="1867"/>
              <a:t>Documents are carefully examined in case of claims or litigation.</a:t>
            </a:r>
          </a:p>
          <a:p>
            <a:pPr marL="72004"/>
            <a:endParaRPr lang="en-US" sz="1867"/>
          </a:p>
          <a:p>
            <a:pPr lvl="0"/>
            <a:endParaRPr lang="en-US" sz="1867"/>
          </a:p>
          <a:p>
            <a:pPr lvl="0"/>
            <a:endParaRPr lang="en-US" sz="1867"/>
          </a:p>
          <a:p>
            <a:pPr lvl="0"/>
            <a:endParaRPr lang="en-US" sz="1867"/>
          </a:p>
          <a:p>
            <a:pPr lvl="0"/>
            <a:endParaRPr lang="en-US" sz="1867"/>
          </a:p>
          <a:p>
            <a:pPr>
              <a:lnSpc>
                <a:spcPts val="2426"/>
              </a:lnSpc>
            </a:pPr>
            <a:endParaRPr lang="en-US" sz="1866">
              <a:solidFill>
                <a:srgbClr val="000000"/>
              </a:solidFill>
              <a:latin typeface="Arial"/>
              <a:ea typeface="Arial"/>
              <a:cs typeface="Arial"/>
            </a:endParaRPr>
          </a:p>
        </p:txBody>
      </p:sp>
      <p:sp>
        <p:nvSpPr>
          <p:cNvPr id="7" name="TextBox 7"/>
          <p:cNvSpPr txBox="1"/>
          <p:nvPr/>
        </p:nvSpPr>
        <p:spPr>
          <a:xfrm>
            <a:off x="685801" y="222096"/>
            <a:ext cx="11010135" cy="684162"/>
          </a:xfrm>
          <a:prstGeom prst="rect">
            <a:avLst/>
          </a:prstGeom>
        </p:spPr>
        <p:txBody>
          <a:bodyPr lIns="0" tIns="0" rIns="0" bIns="0" rtlCol="0" anchor="t">
            <a:spAutoFit/>
          </a:bodyPr>
          <a:lstStyle/>
          <a:p>
            <a:pPr>
              <a:lnSpc>
                <a:spcPts val="5600"/>
              </a:lnSpc>
              <a:spcBef>
                <a:spcPct val="0"/>
              </a:spcBef>
            </a:pPr>
            <a:r>
              <a:rPr lang="en-US" sz="4267" b="1">
                <a:solidFill>
                  <a:srgbClr val="3DAA73"/>
                </a:solidFill>
                <a:latin typeface="Arial Bold"/>
                <a:cs typeface="Arial Bold"/>
                <a:sym typeface="Arial Bold"/>
              </a:rPr>
              <a:t>Importance of Completing Documents</a:t>
            </a:r>
            <a:endParaRPr lang="en-US" sz="1200"/>
          </a:p>
        </p:txBody>
      </p:sp>
      <p:sp>
        <p:nvSpPr>
          <p:cNvPr id="8" name="TextBox 8"/>
          <p:cNvSpPr txBox="1"/>
          <p:nvPr/>
        </p:nvSpPr>
        <p:spPr>
          <a:xfrm>
            <a:off x="312127" y="1465354"/>
            <a:ext cx="3669529" cy="4555991"/>
          </a:xfrm>
          <a:prstGeom prst="rect">
            <a:avLst/>
          </a:prstGeom>
          <a:solidFill>
            <a:srgbClr val="D7EBEB"/>
          </a:solidFill>
        </p:spPr>
        <p:txBody>
          <a:bodyPr wrap="square" lIns="0" tIns="0" rIns="0" bIns="0" rtlCol="0" anchor="t">
            <a:spAutoFit/>
          </a:bodyPr>
          <a:lstStyle/>
          <a:p>
            <a:pPr marL="72004"/>
            <a:r>
              <a:rPr lang="en-US" sz="1833" b="1">
                <a:solidFill>
                  <a:srgbClr val="000000"/>
                </a:solidFill>
                <a:latin typeface="Arial Bold"/>
                <a:cs typeface="Arial Bold"/>
                <a:sym typeface="Arial Bold"/>
              </a:rPr>
              <a:t>Responsibilities</a:t>
            </a:r>
          </a:p>
          <a:p>
            <a:pPr marL="72004">
              <a:lnSpc>
                <a:spcPts val="2426"/>
              </a:lnSpc>
            </a:pPr>
            <a:endParaRPr lang="en-US" sz="733" b="1">
              <a:cs typeface="Calibri"/>
            </a:endParaRPr>
          </a:p>
          <a:p>
            <a:pPr marL="72004"/>
            <a:r>
              <a:rPr lang="en-US" sz="1600">
                <a:latin typeface="Arial" panose="020B0604020202020204" pitchFamily="34" charset="0"/>
                <a:cs typeface="Arial" panose="020B0604020202020204" pitchFamily="34" charset="0"/>
              </a:rPr>
              <a:t>MCH nurses have responsibilities under AHPRA and Nursing and Midwifery registration</a:t>
            </a:r>
          </a:p>
          <a:p>
            <a:pPr marL="72004"/>
            <a:r>
              <a:rPr lang="en-AU" sz="1600">
                <a:latin typeface="Arial" panose="020B0604020202020204" pitchFamily="34" charset="0"/>
                <a:cs typeface="Arial" panose="020B0604020202020204" pitchFamily="34" charset="0"/>
                <a:hlinkClick r:id="rId3"/>
              </a:rPr>
              <a:t>Midwifery-Competency-Standards-January-2006.PDF</a:t>
            </a:r>
            <a:endParaRPr lang="en-US" sz="1600">
              <a:latin typeface="Arial" panose="020B0604020202020204" pitchFamily="34" charset="0"/>
              <a:cs typeface="Arial" panose="020B0604020202020204" pitchFamily="34" charset="0"/>
            </a:endParaRPr>
          </a:p>
          <a:p>
            <a:pPr marL="72004"/>
            <a:r>
              <a:rPr lang="en-AU" sz="1600">
                <a:latin typeface="Arial" panose="020B0604020202020204" pitchFamily="34" charset="0"/>
                <a:cs typeface="Arial" panose="020B0604020202020204" pitchFamily="34" charset="0"/>
              </a:rPr>
              <a:t>Competency 1: Legal and professional practice clearly states that documentation is to be:</a:t>
            </a:r>
          </a:p>
          <a:p>
            <a:pPr marL="72004"/>
            <a:endParaRPr lang="en-US" sz="533">
              <a:latin typeface="Arial" panose="020B0604020202020204" pitchFamily="34" charset="0"/>
              <a:cs typeface="Arial" panose="020B0604020202020204" pitchFamily="34" charset="0"/>
            </a:endParaRPr>
          </a:p>
          <a:p>
            <a:pPr marL="376819" lvl="1" indent="-228611">
              <a:buFont typeface="Arial" panose="020B0604020202020204" pitchFamily="34" charset="0"/>
              <a:buChar char="•"/>
            </a:pPr>
            <a:r>
              <a:rPr lang="en-AU" sz="1333">
                <a:latin typeface="Arial" panose="020B0604020202020204" pitchFamily="34" charset="0"/>
                <a:cs typeface="Arial" panose="020B0604020202020204" pitchFamily="34" charset="0"/>
              </a:rPr>
              <a:t>Contemporaneous (</a:t>
            </a:r>
            <a:r>
              <a:rPr lang="en-US" sz="1333">
                <a:latin typeface="Arial" panose="020B0604020202020204" pitchFamily="34" charset="0"/>
                <a:cs typeface="Arial" panose="020B0604020202020204" pitchFamily="34" charset="0"/>
              </a:rPr>
              <a:t>existing, occurring, or originating during the same time)</a:t>
            </a:r>
            <a:endParaRPr lang="en-AU" sz="1333">
              <a:latin typeface="Arial" panose="020B0604020202020204" pitchFamily="34" charset="0"/>
              <a:cs typeface="Arial" panose="020B0604020202020204" pitchFamily="34" charset="0"/>
            </a:endParaRPr>
          </a:p>
          <a:p>
            <a:pPr marL="376819" lvl="1" indent="-228611">
              <a:buFont typeface="Arial" panose="020B0604020202020204" pitchFamily="34" charset="0"/>
              <a:buChar char="•"/>
            </a:pPr>
            <a:r>
              <a:rPr lang="en-AU" sz="1333">
                <a:latin typeface="Arial" panose="020B0604020202020204" pitchFamily="34" charset="0"/>
                <a:cs typeface="Arial" panose="020B0604020202020204" pitchFamily="34" charset="0"/>
              </a:rPr>
              <a:t>Comprehensive</a:t>
            </a:r>
          </a:p>
          <a:p>
            <a:pPr marL="376819" lvl="1" indent="-228611">
              <a:buFont typeface="Arial" panose="020B0604020202020204" pitchFamily="34" charset="0"/>
              <a:buChar char="•"/>
            </a:pPr>
            <a:r>
              <a:rPr lang="en-AU" sz="1333">
                <a:latin typeface="Arial" panose="020B0604020202020204" pitchFamily="34" charset="0"/>
                <a:cs typeface="Arial" panose="020B0604020202020204" pitchFamily="34" charset="0"/>
              </a:rPr>
              <a:t>Logical</a:t>
            </a:r>
          </a:p>
          <a:p>
            <a:pPr marL="376819" lvl="1" indent="-228611">
              <a:buFont typeface="Arial" panose="020B0604020202020204" pitchFamily="34" charset="0"/>
              <a:buChar char="•"/>
            </a:pPr>
            <a:r>
              <a:rPr lang="en-US" sz="1333">
                <a:latin typeface="Arial" panose="020B0604020202020204" pitchFamily="34" charset="0"/>
                <a:cs typeface="Arial" panose="020B0604020202020204" pitchFamily="34" charset="0"/>
              </a:rPr>
              <a:t>Legible</a:t>
            </a:r>
          </a:p>
          <a:p>
            <a:pPr marL="376819" lvl="1" indent="-228611">
              <a:buFont typeface="Arial" panose="020B0604020202020204" pitchFamily="34" charset="0"/>
              <a:buChar char="•"/>
            </a:pPr>
            <a:r>
              <a:rPr lang="en-US" sz="1333">
                <a:latin typeface="Arial" panose="020B0604020202020204" pitchFamily="34" charset="0"/>
                <a:cs typeface="Arial" panose="020B0604020202020204" pitchFamily="34" charset="0"/>
              </a:rPr>
              <a:t>Clear</a:t>
            </a:r>
          </a:p>
          <a:p>
            <a:pPr marL="376819" lvl="1" indent="-228611">
              <a:buFont typeface="Arial" panose="020B0604020202020204" pitchFamily="34" charset="0"/>
              <a:buChar char="•"/>
            </a:pPr>
            <a:r>
              <a:rPr lang="en-US" sz="1333">
                <a:latin typeface="Arial" panose="020B0604020202020204" pitchFamily="34" charset="0"/>
                <a:cs typeface="Arial" panose="020B0604020202020204" pitchFamily="34" charset="0"/>
              </a:rPr>
              <a:t>Concise</a:t>
            </a:r>
          </a:p>
          <a:p>
            <a:pPr marL="376819" lvl="1" indent="-228611">
              <a:buFont typeface="Arial" panose="020B0604020202020204" pitchFamily="34" charset="0"/>
              <a:buChar char="•"/>
            </a:pPr>
            <a:r>
              <a:rPr lang="en-US" sz="1333">
                <a:latin typeface="Arial" panose="020B0604020202020204" pitchFamily="34" charset="0"/>
                <a:cs typeface="Arial" panose="020B0604020202020204" pitchFamily="34" charset="0"/>
              </a:rPr>
              <a:t>Accurate</a:t>
            </a:r>
            <a:endParaRPr lang="en-AU" sz="1333">
              <a:latin typeface="Arial" panose="020B0604020202020204" pitchFamily="34" charset="0"/>
              <a:cs typeface="Arial" panose="020B0604020202020204" pitchFamily="34" charset="0"/>
            </a:endParaRPr>
          </a:p>
          <a:p>
            <a:pPr algn="ctr">
              <a:lnSpc>
                <a:spcPts val="2426"/>
              </a:lnSpc>
            </a:pPr>
            <a:endParaRPr lang="en-US" sz="1200"/>
          </a:p>
        </p:txBody>
      </p:sp>
      <p:sp>
        <p:nvSpPr>
          <p:cNvPr id="9" name="TextBox 9"/>
          <p:cNvSpPr txBox="1"/>
          <p:nvPr/>
        </p:nvSpPr>
        <p:spPr>
          <a:xfrm>
            <a:off x="8269504" y="1475560"/>
            <a:ext cx="3669533" cy="4902945"/>
          </a:xfrm>
          <a:prstGeom prst="rect">
            <a:avLst/>
          </a:prstGeom>
          <a:solidFill>
            <a:srgbClr val="A2B290"/>
          </a:solidFill>
        </p:spPr>
        <p:txBody>
          <a:bodyPr wrap="square" lIns="0" tIns="0" rIns="0" bIns="0" rtlCol="0" anchor="t">
            <a:spAutoFit/>
          </a:bodyPr>
          <a:lstStyle/>
          <a:p>
            <a:pPr marL="72004">
              <a:lnSpc>
                <a:spcPts val="2426"/>
              </a:lnSpc>
            </a:pPr>
            <a:r>
              <a:rPr lang="en-US" sz="1833">
                <a:solidFill>
                  <a:srgbClr val="000000"/>
                </a:solidFill>
                <a:latin typeface="Arial Bold"/>
                <a:cs typeface="Arial Bold"/>
                <a:sym typeface="Arial Bold"/>
              </a:rPr>
              <a:t>Recommendations</a:t>
            </a:r>
            <a:endParaRPr lang="en-US" sz="1200"/>
          </a:p>
          <a:p>
            <a:pPr marL="72004"/>
            <a:endParaRPr lang="en-US" sz="1867"/>
          </a:p>
          <a:p>
            <a:pPr marL="72004"/>
            <a:r>
              <a:rPr lang="en-US" sz="1867"/>
              <a:t>Identify the practitioner (and role) recording the notes</a:t>
            </a:r>
          </a:p>
          <a:p>
            <a:pPr marL="72004"/>
            <a:r>
              <a:rPr lang="en-US" sz="1867"/>
              <a:t>Record recommendations to parents, referrals and outcomes</a:t>
            </a:r>
          </a:p>
          <a:p>
            <a:pPr marL="72004"/>
            <a:r>
              <a:rPr lang="en-US" sz="1867"/>
              <a:t>Be familiar with internal policies, MCH Guidelines and Documentation Standards</a:t>
            </a:r>
          </a:p>
          <a:p>
            <a:pPr marL="72004"/>
            <a:r>
              <a:rPr lang="en-US" sz="1867"/>
              <a:t>Ensure notes are saved into CDIS at the end of each day</a:t>
            </a:r>
          </a:p>
          <a:p>
            <a:pPr lvl="0"/>
            <a:endParaRPr lang="en-US" sz="1867"/>
          </a:p>
          <a:p>
            <a:pPr lvl="0"/>
            <a:endParaRPr lang="en-US" sz="1867"/>
          </a:p>
          <a:p>
            <a:pPr lvl="0"/>
            <a:endParaRPr lang="en-US" sz="1867"/>
          </a:p>
          <a:p>
            <a:pPr lvl="0"/>
            <a:endParaRPr lang="en-US" sz="1867"/>
          </a:p>
          <a:p>
            <a:pPr lvl="0"/>
            <a:endParaRPr lang="en-US" sz="1867"/>
          </a:p>
          <a:p>
            <a:pPr>
              <a:lnSpc>
                <a:spcPts val="2426"/>
              </a:lnSpc>
            </a:pPr>
            <a:endParaRPr lang="en-US" sz="1866">
              <a:solidFill>
                <a:srgbClr val="000000"/>
              </a:solidFill>
              <a:latin typeface="Arial"/>
              <a:ea typeface="Arial"/>
              <a:cs typeface="Arial"/>
              <a:sym typeface="Arial"/>
            </a:endParaRPr>
          </a:p>
        </p:txBody>
      </p:sp>
    </p:spTree>
    <p:extLst>
      <p:ext uri="{BB962C8B-B14F-4D97-AF65-F5344CB8AC3E}">
        <p14:creationId xmlns:p14="http://schemas.microsoft.com/office/powerpoint/2010/main" val="3770455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9B9D3-609C-C57C-59F6-F6AE1F760FC3}"/>
              </a:ext>
            </a:extLst>
          </p:cNvPr>
          <p:cNvSpPr>
            <a:spLocks noGrp="1"/>
          </p:cNvSpPr>
          <p:nvPr>
            <p:ph type="title"/>
          </p:nvPr>
        </p:nvSpPr>
        <p:spPr>
          <a:xfrm>
            <a:off x="838200" y="365125"/>
            <a:ext cx="10515600" cy="1617584"/>
          </a:xfrm>
        </p:spPr>
        <p:txBody>
          <a:bodyPr>
            <a:normAutofit/>
          </a:bodyPr>
          <a:lstStyle/>
          <a:p>
            <a:pPr algn="ctr"/>
            <a:r>
              <a:rPr lang="en-US" dirty="0"/>
              <a:t>Consultation notes</a:t>
            </a:r>
            <a:endParaRPr lang="en-AU" dirty="0"/>
          </a:p>
        </p:txBody>
      </p:sp>
      <p:pic>
        <p:nvPicPr>
          <p:cNvPr id="5" name="Content Placeholder 4">
            <a:extLst>
              <a:ext uri="{FF2B5EF4-FFF2-40B4-BE49-F238E27FC236}">
                <a16:creationId xmlns:a16="http://schemas.microsoft.com/office/drawing/2014/main" id="{69423950-2A36-4169-FDF9-55149D474AD6}"/>
              </a:ext>
            </a:extLst>
          </p:cNvPr>
          <p:cNvPicPr>
            <a:picLocks noGrp="1" noChangeAspect="1"/>
          </p:cNvPicPr>
          <p:nvPr>
            <p:ph idx="1"/>
          </p:nvPr>
        </p:nvPicPr>
        <p:blipFill>
          <a:blip r:embed="rId3"/>
          <a:stretch>
            <a:fillRect/>
          </a:stretch>
        </p:blipFill>
        <p:spPr>
          <a:xfrm>
            <a:off x="2166064" y="1982709"/>
            <a:ext cx="8115051" cy="4351338"/>
          </a:xfrm>
        </p:spPr>
      </p:pic>
      <p:sp>
        <p:nvSpPr>
          <p:cNvPr id="6" name="Oval 5">
            <a:extLst>
              <a:ext uri="{FF2B5EF4-FFF2-40B4-BE49-F238E27FC236}">
                <a16:creationId xmlns:a16="http://schemas.microsoft.com/office/drawing/2014/main" id="{FBB99BFC-9CCC-6E22-0418-FEA3B9D3A0BC}"/>
              </a:ext>
            </a:extLst>
          </p:cNvPr>
          <p:cNvSpPr/>
          <p:nvPr/>
        </p:nvSpPr>
        <p:spPr>
          <a:xfrm>
            <a:off x="407406" y="3168713"/>
            <a:ext cx="2906162" cy="22814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Save as draft can be used during the day but at the end of the day best practice is to save the consults.</a:t>
            </a:r>
            <a:endParaRPr lang="en-AU" dirty="0"/>
          </a:p>
        </p:txBody>
      </p:sp>
    </p:spTree>
    <p:extLst>
      <p:ext uri="{BB962C8B-B14F-4D97-AF65-F5344CB8AC3E}">
        <p14:creationId xmlns:p14="http://schemas.microsoft.com/office/powerpoint/2010/main" val="979182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BD7E3D-67BA-5B2E-9E47-EC5E5CAB3B2F}"/>
              </a:ext>
            </a:extLst>
          </p:cNvPr>
          <p:cNvSpPr>
            <a:spLocks noGrp="1"/>
          </p:cNvSpPr>
          <p:nvPr>
            <p:ph type="title"/>
          </p:nvPr>
        </p:nvSpPr>
        <p:spPr>
          <a:xfrm>
            <a:off x="836679" y="723898"/>
            <a:ext cx="6002110" cy="1495425"/>
          </a:xfrm>
        </p:spPr>
        <p:txBody>
          <a:bodyPr>
            <a:normAutofit/>
          </a:bodyPr>
          <a:lstStyle/>
          <a:p>
            <a:r>
              <a:rPr lang="en-US" sz="3400" dirty="0"/>
              <a:t>Recording of maternal wellbeing at 4wk KAS or any KAS</a:t>
            </a:r>
            <a:endParaRPr lang="en-AU" sz="3400" dirty="0"/>
          </a:p>
        </p:txBody>
      </p:sp>
      <p:sp>
        <p:nvSpPr>
          <p:cNvPr id="3" name="Content Placeholder 2">
            <a:extLst>
              <a:ext uri="{FF2B5EF4-FFF2-40B4-BE49-F238E27FC236}">
                <a16:creationId xmlns:a16="http://schemas.microsoft.com/office/drawing/2014/main" id="{DEAB6E09-30EB-E08D-B956-EBE06219715F}"/>
              </a:ext>
            </a:extLst>
          </p:cNvPr>
          <p:cNvSpPr>
            <a:spLocks noGrp="1"/>
          </p:cNvSpPr>
          <p:nvPr>
            <p:ph idx="1"/>
          </p:nvPr>
        </p:nvSpPr>
        <p:spPr>
          <a:xfrm>
            <a:off x="836680" y="2405067"/>
            <a:ext cx="6002110" cy="3729034"/>
          </a:xfrm>
        </p:spPr>
        <p:txBody>
          <a:bodyPr>
            <a:normAutofit/>
          </a:bodyPr>
          <a:lstStyle/>
          <a:p>
            <a:r>
              <a:rPr lang="en-US" sz="2000" dirty="0"/>
              <a:t>Where are you storing your </a:t>
            </a:r>
            <a:r>
              <a:rPr lang="en-US" sz="2000" dirty="0" err="1"/>
              <a:t>iCope</a:t>
            </a:r>
            <a:r>
              <a:rPr lang="en-US" sz="2000" dirty="0"/>
              <a:t> reports/EPNDs?</a:t>
            </a:r>
          </a:p>
          <a:p>
            <a:pPr marL="0" indent="0">
              <a:buNone/>
            </a:pPr>
            <a:endParaRPr lang="en-AU" sz="2000" dirty="0"/>
          </a:p>
          <a:p>
            <a:r>
              <a:rPr lang="en-US" sz="1800" dirty="0">
                <a:effectLst/>
              </a:rPr>
              <a:t>Best Practice is to record and attach any sensitive information related to an adult in that specific adult record.</a:t>
            </a:r>
          </a:p>
          <a:p>
            <a:endParaRPr lang="en-US" sz="1800" dirty="0"/>
          </a:p>
          <a:p>
            <a:r>
              <a:rPr lang="en-US" sz="1800" dirty="0">
                <a:effectLst/>
              </a:rPr>
              <a:t>Record in the child's history if the impact of the sensitive information is impacting the wellbeing of the child when further action is required. </a:t>
            </a:r>
            <a:endParaRPr lang="en-AU" sz="2000" dirty="0"/>
          </a:p>
          <a:p>
            <a:endParaRPr lang="en-AU" sz="2000" dirty="0"/>
          </a:p>
          <a:p>
            <a:pPr marL="0" indent="0">
              <a:buNone/>
            </a:pPr>
            <a:endParaRPr lang="en-AU" sz="2000" dirty="0"/>
          </a:p>
          <a:p>
            <a:endParaRPr lang="en-AU" sz="2000" dirty="0"/>
          </a:p>
        </p:txBody>
      </p:sp>
      <p:pic>
        <p:nvPicPr>
          <p:cNvPr id="5" name="Picture 4">
            <a:extLst>
              <a:ext uri="{FF2B5EF4-FFF2-40B4-BE49-F238E27FC236}">
                <a16:creationId xmlns:a16="http://schemas.microsoft.com/office/drawing/2014/main" id="{8625C640-4CD7-AE59-10D2-73E4FEA83736}"/>
              </a:ext>
            </a:extLst>
          </p:cNvPr>
          <p:cNvPicPr>
            <a:picLocks noChangeAspect="1"/>
          </p:cNvPicPr>
          <p:nvPr/>
        </p:nvPicPr>
        <p:blipFill>
          <a:blip r:embed="rId3"/>
          <a:srcRect l="32160" r="26890"/>
          <a:stretch/>
        </p:blipFill>
        <p:spPr>
          <a:xfrm>
            <a:off x="7199440" y="10"/>
            <a:ext cx="4992560" cy="6857990"/>
          </a:xfrm>
          <a:prstGeom prst="rect">
            <a:avLst/>
          </a:prstGeom>
          <a:effectLst/>
        </p:spPr>
      </p:pic>
    </p:spTree>
    <p:extLst>
      <p:ext uri="{BB962C8B-B14F-4D97-AF65-F5344CB8AC3E}">
        <p14:creationId xmlns:p14="http://schemas.microsoft.com/office/powerpoint/2010/main" val="4119253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9AB732-AD38-4AB1-BB09-B5C13628CBBC}"/>
              </a:ext>
            </a:extLst>
          </p:cNvPr>
          <p:cNvSpPr>
            <a:spLocks noGrp="1"/>
          </p:cNvSpPr>
          <p:nvPr>
            <p:ph type="title"/>
          </p:nvPr>
        </p:nvSpPr>
        <p:spPr>
          <a:xfrm>
            <a:off x="836679" y="723898"/>
            <a:ext cx="6002110" cy="1495425"/>
          </a:xfrm>
        </p:spPr>
        <p:txBody>
          <a:bodyPr>
            <a:normAutofit/>
          </a:bodyPr>
          <a:lstStyle/>
          <a:p>
            <a:r>
              <a:rPr lang="en-AU" sz="4000">
                <a:latin typeface="+mn-lt"/>
                <a:ea typeface="+mn-ea"/>
                <a:cs typeface="+mn-cs"/>
              </a:rPr>
              <a:t>Consent</a:t>
            </a:r>
          </a:p>
        </p:txBody>
      </p:sp>
      <p:sp>
        <p:nvSpPr>
          <p:cNvPr id="3" name="Content Placeholder 2">
            <a:extLst>
              <a:ext uri="{FF2B5EF4-FFF2-40B4-BE49-F238E27FC236}">
                <a16:creationId xmlns:a16="http://schemas.microsoft.com/office/drawing/2014/main" id="{5ADFC8AA-9083-48F3-B08E-5908E2119824}"/>
              </a:ext>
            </a:extLst>
          </p:cNvPr>
          <p:cNvSpPr>
            <a:spLocks noGrp="1"/>
          </p:cNvSpPr>
          <p:nvPr>
            <p:ph idx="1"/>
          </p:nvPr>
        </p:nvSpPr>
        <p:spPr>
          <a:xfrm>
            <a:off x="836680" y="2405067"/>
            <a:ext cx="6002110" cy="3729034"/>
          </a:xfrm>
        </p:spPr>
        <p:txBody>
          <a:bodyPr>
            <a:normAutofit/>
          </a:bodyPr>
          <a:lstStyle/>
          <a:p>
            <a:r>
              <a:rPr lang="en-AU" sz="1700" dirty="0"/>
              <a:t>Consent needs to be obtained for the  collection of health data for the state-wide MCH Victorian MCH Service. Ensuring families understand how their information will be collected, stored, used or disclosed in accordance with law.</a:t>
            </a:r>
          </a:p>
          <a:p>
            <a:r>
              <a:rPr lang="en-AU" sz="1700" dirty="0"/>
              <a:t>Process for consent tends to be LGA specific</a:t>
            </a:r>
          </a:p>
          <a:p>
            <a:r>
              <a:rPr lang="en-AU" sz="1700" dirty="0"/>
              <a:t>If obtaining “written consent” this should be upload into CDIS, verbal consent is also acceptable and should be recorded as such in CDIS.</a:t>
            </a:r>
          </a:p>
          <a:p>
            <a:r>
              <a:rPr lang="en-AU" sz="1700" dirty="0"/>
              <a:t>Consent must be recorded under </a:t>
            </a:r>
            <a:r>
              <a:rPr lang="en-AU" sz="1700" b="1" dirty="0"/>
              <a:t>all</a:t>
            </a:r>
            <a:r>
              <a:rPr lang="en-AU" sz="1700" dirty="0"/>
              <a:t> clients who are engaged with the MCH service within CDIS.</a:t>
            </a:r>
          </a:p>
          <a:p>
            <a:r>
              <a:rPr lang="en-AU" sz="1700" dirty="0"/>
              <a:t>Ticking consent at the bottom of the Pregnancy &amp; Delivery screen under History/Notes is not adequate. This is consent for the home visit.</a:t>
            </a:r>
          </a:p>
        </p:txBody>
      </p:sp>
      <p:pic>
        <p:nvPicPr>
          <p:cNvPr id="5" name="Picture 4">
            <a:extLst>
              <a:ext uri="{FF2B5EF4-FFF2-40B4-BE49-F238E27FC236}">
                <a16:creationId xmlns:a16="http://schemas.microsoft.com/office/drawing/2014/main" id="{39AF595E-1BD1-EE13-8B15-707E7ECAA01C}"/>
              </a:ext>
            </a:extLst>
          </p:cNvPr>
          <p:cNvPicPr>
            <a:picLocks noChangeAspect="1"/>
          </p:cNvPicPr>
          <p:nvPr/>
        </p:nvPicPr>
        <p:blipFill>
          <a:blip r:embed="rId3"/>
          <a:srcRect r="-2" b="2469"/>
          <a:stretch/>
        </p:blipFill>
        <p:spPr>
          <a:xfrm>
            <a:off x="7199440" y="10"/>
            <a:ext cx="4992560" cy="6857990"/>
          </a:xfrm>
          <a:prstGeom prst="rect">
            <a:avLst/>
          </a:prstGeom>
          <a:effectLst/>
        </p:spPr>
      </p:pic>
    </p:spTree>
    <p:extLst>
      <p:ext uri="{BB962C8B-B14F-4D97-AF65-F5344CB8AC3E}">
        <p14:creationId xmlns:p14="http://schemas.microsoft.com/office/powerpoint/2010/main" val="3483623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 mark on green pastel background">
            <a:extLst>
              <a:ext uri="{FF2B5EF4-FFF2-40B4-BE49-F238E27FC236}">
                <a16:creationId xmlns:a16="http://schemas.microsoft.com/office/drawing/2014/main" id="{80770B1D-0001-1821-7C61-7F8C2E9C2491}"/>
              </a:ext>
            </a:extLst>
          </p:cNvPr>
          <p:cNvPicPr>
            <a:picLocks noChangeAspect="1"/>
          </p:cNvPicPr>
          <p:nvPr/>
        </p:nvPicPr>
        <p:blipFill>
          <a:blip r:embed="rId3"/>
          <a:srcRect l="40413" r="421"/>
          <a:stretch/>
        </p:blipFill>
        <p:spPr>
          <a:xfrm>
            <a:off x="-1" y="-2"/>
            <a:ext cx="5410198" cy="6858002"/>
          </a:xfrm>
          <a:prstGeom prst="rect">
            <a:avLst/>
          </a:prstGeom>
        </p:spPr>
      </p:pic>
      <p:sp>
        <p:nvSpPr>
          <p:cNvPr id="3" name="Content Placeholder 2">
            <a:extLst>
              <a:ext uri="{FF2B5EF4-FFF2-40B4-BE49-F238E27FC236}">
                <a16:creationId xmlns:a16="http://schemas.microsoft.com/office/drawing/2014/main" id="{1F2AB96F-3443-2974-398C-3946848C451B}"/>
              </a:ext>
            </a:extLst>
          </p:cNvPr>
          <p:cNvSpPr>
            <a:spLocks noGrp="1"/>
          </p:cNvSpPr>
          <p:nvPr>
            <p:ph idx="1"/>
          </p:nvPr>
        </p:nvSpPr>
        <p:spPr>
          <a:xfrm>
            <a:off x="5934564" y="2743200"/>
            <a:ext cx="5247340" cy="3496878"/>
          </a:xfrm>
        </p:spPr>
        <p:txBody>
          <a:bodyPr anchor="ctr">
            <a:normAutofit/>
          </a:bodyPr>
          <a:lstStyle/>
          <a:p>
            <a:pPr marL="0" indent="0" algn="ctr">
              <a:buNone/>
            </a:pPr>
            <a:r>
              <a:rPr lang="en-US" sz="2000" dirty="0"/>
              <a:t>2025 CDIS User Groups – Clinical</a:t>
            </a:r>
          </a:p>
          <a:p>
            <a:pPr marL="0" indent="0" algn="ctr">
              <a:buNone/>
            </a:pPr>
            <a:endParaRPr lang="en-US" sz="2000" dirty="0"/>
          </a:p>
          <a:p>
            <a:pPr marL="0" indent="0">
              <a:buNone/>
            </a:pPr>
            <a:r>
              <a:rPr lang="en-US" sz="2000" dirty="0"/>
              <a:t> </a:t>
            </a:r>
            <a:endParaRPr lang="en-AU" sz="2000" dirty="0"/>
          </a:p>
        </p:txBody>
      </p:sp>
      <p:pic>
        <p:nvPicPr>
          <p:cNvPr id="7" name="Picture 6">
            <a:extLst>
              <a:ext uri="{FF2B5EF4-FFF2-40B4-BE49-F238E27FC236}">
                <a16:creationId xmlns:a16="http://schemas.microsoft.com/office/drawing/2014/main" id="{42D661D3-776E-76D0-909D-DA4B9052182B}"/>
              </a:ext>
            </a:extLst>
          </p:cNvPr>
          <p:cNvPicPr>
            <a:picLocks noChangeAspect="1"/>
          </p:cNvPicPr>
          <p:nvPr/>
        </p:nvPicPr>
        <p:blipFill>
          <a:blip r:embed="rId4"/>
          <a:stretch>
            <a:fillRect/>
          </a:stretch>
        </p:blipFill>
        <p:spPr>
          <a:xfrm>
            <a:off x="6635590" y="4600463"/>
            <a:ext cx="4181475" cy="1038225"/>
          </a:xfrm>
          <a:prstGeom prst="rect">
            <a:avLst/>
          </a:prstGeom>
        </p:spPr>
      </p:pic>
      <p:pic>
        <p:nvPicPr>
          <p:cNvPr id="8" name="Picture 2" descr="Year 2025 inside a Christmas wreath ...">
            <a:extLst>
              <a:ext uri="{FF2B5EF4-FFF2-40B4-BE49-F238E27FC236}">
                <a16:creationId xmlns:a16="http://schemas.microsoft.com/office/drawing/2014/main" id="{2D1CC9D5-0A4C-39E9-F6F9-971EE0FB77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5" y="-2"/>
            <a:ext cx="3719372" cy="3719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249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riting an appointment on a paper agenda">
            <a:extLst>
              <a:ext uri="{FF2B5EF4-FFF2-40B4-BE49-F238E27FC236}">
                <a16:creationId xmlns:a16="http://schemas.microsoft.com/office/drawing/2014/main" id="{F7B29919-B40A-CB6A-1741-802FC6A0B4C0}"/>
              </a:ext>
            </a:extLst>
          </p:cNvPr>
          <p:cNvPicPr>
            <a:picLocks noChangeAspect="1"/>
          </p:cNvPicPr>
          <p:nvPr/>
        </p:nvPicPr>
        <p:blipFill>
          <a:blip r:embed="rId2"/>
          <a:srcRect r="47341" b="-2"/>
          <a:stretch/>
        </p:blipFill>
        <p:spPr>
          <a:xfrm>
            <a:off x="-1" y="-2"/>
            <a:ext cx="5410198" cy="6858002"/>
          </a:xfrm>
          <a:prstGeom prst="rect">
            <a:avLst/>
          </a:prstGeom>
        </p:spPr>
      </p:pic>
      <p:sp>
        <p:nvSpPr>
          <p:cNvPr id="4" name="Title 3">
            <a:extLst>
              <a:ext uri="{FF2B5EF4-FFF2-40B4-BE49-F238E27FC236}">
                <a16:creationId xmlns:a16="http://schemas.microsoft.com/office/drawing/2014/main" id="{9726C2A8-E974-A3F6-6375-5C53BB2A1B41}"/>
              </a:ext>
            </a:extLst>
          </p:cNvPr>
          <p:cNvSpPr>
            <a:spLocks noGrp="1"/>
          </p:cNvSpPr>
          <p:nvPr>
            <p:ph type="title"/>
          </p:nvPr>
        </p:nvSpPr>
        <p:spPr>
          <a:xfrm>
            <a:off x="6115317" y="405685"/>
            <a:ext cx="5464968" cy="1559301"/>
          </a:xfrm>
        </p:spPr>
        <p:txBody>
          <a:bodyPr>
            <a:normAutofit/>
          </a:bodyPr>
          <a:lstStyle/>
          <a:p>
            <a:r>
              <a:rPr lang="en-US" sz="4000" dirty="0"/>
              <a:t>Agenda</a:t>
            </a:r>
            <a:endParaRPr lang="en-AU" sz="4000" dirty="0"/>
          </a:p>
        </p:txBody>
      </p:sp>
      <p:sp>
        <p:nvSpPr>
          <p:cNvPr id="5" name="Content Placeholder 4">
            <a:extLst>
              <a:ext uri="{FF2B5EF4-FFF2-40B4-BE49-F238E27FC236}">
                <a16:creationId xmlns:a16="http://schemas.microsoft.com/office/drawing/2014/main" id="{72706109-9445-ED2F-CB9F-CB24C80FD278}"/>
              </a:ext>
            </a:extLst>
          </p:cNvPr>
          <p:cNvSpPr>
            <a:spLocks noGrp="1"/>
          </p:cNvSpPr>
          <p:nvPr>
            <p:ph idx="1"/>
          </p:nvPr>
        </p:nvSpPr>
        <p:spPr>
          <a:xfrm>
            <a:off x="6115317" y="1661652"/>
            <a:ext cx="5247340" cy="4578426"/>
          </a:xfrm>
        </p:spPr>
        <p:txBody>
          <a:bodyPr anchor="ctr">
            <a:normAutofit lnSpcReduction="10000"/>
          </a:bodyPr>
          <a:lstStyle/>
          <a:p>
            <a:pPr rtl="0"/>
            <a:r>
              <a:rPr lang="en-US" sz="2000" dirty="0"/>
              <a:t>Tips &amp; Tricks</a:t>
            </a:r>
          </a:p>
          <a:p>
            <a:pPr lvl="1">
              <a:buFont typeface="Wingdings" panose="05000000000000000000" pitchFamily="2" charset="2"/>
              <a:buChar char="v"/>
            </a:pPr>
            <a:r>
              <a:rPr lang="en-US" sz="1600" dirty="0"/>
              <a:t>Creating Relationships</a:t>
            </a:r>
          </a:p>
          <a:p>
            <a:pPr lvl="1">
              <a:buFont typeface="Wingdings" panose="05000000000000000000" pitchFamily="2" charset="2"/>
              <a:buChar char="v"/>
            </a:pPr>
            <a:r>
              <a:rPr lang="en-US" sz="1600" dirty="0"/>
              <a:t>What does it meant when a family is highlighted green?</a:t>
            </a:r>
          </a:p>
          <a:p>
            <a:pPr lvl="1">
              <a:buFont typeface="Wingdings" panose="05000000000000000000" pitchFamily="2" charset="2"/>
              <a:buChar char="v"/>
            </a:pPr>
            <a:endParaRPr lang="en-US" sz="1600" dirty="0"/>
          </a:p>
          <a:p>
            <a:pPr marL="0" indent="0">
              <a:buNone/>
            </a:pPr>
            <a:r>
              <a:rPr lang="en-US" sz="2000" dirty="0"/>
              <a:t>Follow up Topics:</a:t>
            </a:r>
          </a:p>
          <a:p>
            <a:pPr lvl="1">
              <a:buFont typeface="Wingdings" panose="05000000000000000000" pitchFamily="2" charset="2"/>
              <a:buChar char="v"/>
            </a:pPr>
            <a:r>
              <a:rPr lang="en-US" sz="1600" dirty="0"/>
              <a:t>Flags </a:t>
            </a:r>
          </a:p>
          <a:p>
            <a:pPr lvl="1">
              <a:buFont typeface="Wingdings" panose="05000000000000000000" pitchFamily="2" charset="2"/>
              <a:buChar char="v"/>
            </a:pPr>
            <a:r>
              <a:rPr lang="en-US" sz="1600" dirty="0"/>
              <a:t>Families not engaging with MCH how do we stop the automatic SMS reminders</a:t>
            </a:r>
          </a:p>
          <a:p>
            <a:pPr lvl="1">
              <a:buFont typeface="Wingdings" panose="05000000000000000000" pitchFamily="2" charset="2"/>
              <a:buChar char="v"/>
            </a:pPr>
            <a:r>
              <a:rPr lang="en-US" sz="1600" dirty="0"/>
              <a:t>Documentation</a:t>
            </a:r>
          </a:p>
          <a:p>
            <a:pPr lvl="1">
              <a:buFont typeface="Wingdings" panose="05000000000000000000" pitchFamily="2" charset="2"/>
              <a:buChar char="v"/>
            </a:pPr>
            <a:r>
              <a:rPr lang="en-US" sz="1600" dirty="0"/>
              <a:t>Recording parent/carer wellbeing</a:t>
            </a:r>
          </a:p>
          <a:p>
            <a:pPr lvl="1">
              <a:buFont typeface="Wingdings" panose="05000000000000000000" pitchFamily="2" charset="2"/>
              <a:buChar char="v"/>
            </a:pPr>
            <a:r>
              <a:rPr lang="en-US" sz="1600" dirty="0"/>
              <a:t>Consent</a:t>
            </a:r>
          </a:p>
          <a:p>
            <a:pPr marL="457200" lvl="1" indent="0">
              <a:buNone/>
            </a:pPr>
            <a:endParaRPr lang="en-US" sz="2000" dirty="0"/>
          </a:p>
          <a:p>
            <a:r>
              <a:rPr lang="en-US" sz="2000" dirty="0"/>
              <a:t>Q&amp;A</a:t>
            </a:r>
          </a:p>
          <a:p>
            <a:r>
              <a:rPr lang="en-US" sz="2000" dirty="0"/>
              <a:t>2025 Dates</a:t>
            </a:r>
          </a:p>
          <a:p>
            <a:pPr rtl="0"/>
            <a:endParaRPr lang="en-US" sz="2000" dirty="0"/>
          </a:p>
        </p:txBody>
      </p:sp>
    </p:spTree>
    <p:extLst>
      <p:ext uri="{BB962C8B-B14F-4D97-AF65-F5344CB8AC3E}">
        <p14:creationId xmlns:p14="http://schemas.microsoft.com/office/powerpoint/2010/main" val="2474213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F0765-0346-DF5A-3154-0802333875CF}"/>
              </a:ext>
            </a:extLst>
          </p:cNvPr>
          <p:cNvSpPr>
            <a:spLocks noGrp="1"/>
          </p:cNvSpPr>
          <p:nvPr>
            <p:ph type="ctrTitle"/>
          </p:nvPr>
        </p:nvSpPr>
        <p:spPr>
          <a:xfrm>
            <a:off x="1524000" y="319489"/>
            <a:ext cx="9144000" cy="1156771"/>
          </a:xfrm>
        </p:spPr>
        <p:txBody>
          <a:bodyPr>
            <a:normAutofit/>
          </a:bodyPr>
          <a:lstStyle/>
          <a:p>
            <a:r>
              <a:rPr lang="en-US" dirty="0"/>
              <a:t>Creating Relationships</a:t>
            </a:r>
            <a:endParaRPr lang="en-AU" dirty="0"/>
          </a:p>
        </p:txBody>
      </p:sp>
      <p:sp>
        <p:nvSpPr>
          <p:cNvPr id="3" name="Subtitle 2">
            <a:extLst>
              <a:ext uri="{FF2B5EF4-FFF2-40B4-BE49-F238E27FC236}">
                <a16:creationId xmlns:a16="http://schemas.microsoft.com/office/drawing/2014/main" id="{BC20508F-D0AD-F281-1B35-4857EC594069}"/>
              </a:ext>
            </a:extLst>
          </p:cNvPr>
          <p:cNvSpPr>
            <a:spLocks noGrp="1"/>
          </p:cNvSpPr>
          <p:nvPr>
            <p:ph type="subTitle" idx="1"/>
          </p:nvPr>
        </p:nvSpPr>
        <p:spPr>
          <a:xfrm>
            <a:off x="1524000" y="1593411"/>
            <a:ext cx="9144000" cy="3664390"/>
          </a:xfrm>
        </p:spPr>
        <p:txBody>
          <a:bodyPr/>
          <a:lstStyle/>
          <a:p>
            <a:pPr marL="342900" indent="-342900" algn="l">
              <a:buFont typeface="Arial" panose="020B0604020202020204" pitchFamily="34" charset="0"/>
              <a:buChar char="•"/>
            </a:pPr>
            <a:r>
              <a:rPr lang="en-US" dirty="0"/>
              <a:t>Best practice to record from the child's history</a:t>
            </a:r>
          </a:p>
          <a:p>
            <a:pPr marL="342900" indent="-342900" algn="l">
              <a:buFont typeface="Arial" panose="020B0604020202020204" pitchFamily="34" charset="0"/>
              <a:buChar char="•"/>
            </a:pPr>
            <a:r>
              <a:rPr lang="en-US" dirty="0"/>
              <a:t>When creating the relationship the questions/status fields (highlighted yellow) are more appropriate for the adult in the relationship.</a:t>
            </a:r>
            <a:endParaRPr lang="en-AU" dirty="0"/>
          </a:p>
        </p:txBody>
      </p:sp>
      <p:pic>
        <p:nvPicPr>
          <p:cNvPr id="5" name="Picture 4">
            <a:extLst>
              <a:ext uri="{FF2B5EF4-FFF2-40B4-BE49-F238E27FC236}">
                <a16:creationId xmlns:a16="http://schemas.microsoft.com/office/drawing/2014/main" id="{19F37160-31C9-87EF-D132-4BA536970552}"/>
              </a:ext>
            </a:extLst>
          </p:cNvPr>
          <p:cNvPicPr>
            <a:picLocks noChangeAspect="1"/>
          </p:cNvPicPr>
          <p:nvPr/>
        </p:nvPicPr>
        <p:blipFill>
          <a:blip r:embed="rId3"/>
          <a:stretch>
            <a:fillRect/>
          </a:stretch>
        </p:blipFill>
        <p:spPr>
          <a:xfrm>
            <a:off x="819647" y="3531671"/>
            <a:ext cx="7836666" cy="3064526"/>
          </a:xfrm>
          <a:prstGeom prst="rect">
            <a:avLst/>
          </a:prstGeom>
        </p:spPr>
      </p:pic>
      <p:pic>
        <p:nvPicPr>
          <p:cNvPr id="4" name="Picture 3">
            <a:extLst>
              <a:ext uri="{FF2B5EF4-FFF2-40B4-BE49-F238E27FC236}">
                <a16:creationId xmlns:a16="http://schemas.microsoft.com/office/drawing/2014/main" id="{45AB82A1-BCF3-C280-43D4-1BF044A3C9DB}"/>
              </a:ext>
            </a:extLst>
          </p:cNvPr>
          <p:cNvPicPr>
            <a:picLocks noChangeAspect="1"/>
          </p:cNvPicPr>
          <p:nvPr/>
        </p:nvPicPr>
        <p:blipFill>
          <a:blip r:embed="rId4"/>
          <a:stretch>
            <a:fillRect/>
          </a:stretch>
        </p:blipFill>
        <p:spPr>
          <a:xfrm>
            <a:off x="4785046" y="4978388"/>
            <a:ext cx="7218342" cy="1515138"/>
          </a:xfrm>
          <a:prstGeom prst="rect">
            <a:avLst/>
          </a:prstGeom>
        </p:spPr>
      </p:pic>
    </p:spTree>
    <p:extLst>
      <p:ext uri="{BB962C8B-B14F-4D97-AF65-F5344CB8AC3E}">
        <p14:creationId xmlns:p14="http://schemas.microsoft.com/office/powerpoint/2010/main" val="822058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288B39-4CFC-85DD-5009-6DA44B21A303}"/>
              </a:ext>
            </a:extLst>
          </p:cNvPr>
          <p:cNvSpPr>
            <a:spLocks noGrp="1"/>
          </p:cNvSpPr>
          <p:nvPr>
            <p:ph type="title"/>
          </p:nvPr>
        </p:nvSpPr>
        <p:spPr>
          <a:xfrm>
            <a:off x="793662" y="386930"/>
            <a:ext cx="10066122" cy="1298448"/>
          </a:xfrm>
        </p:spPr>
        <p:txBody>
          <a:bodyPr anchor="b">
            <a:normAutofit/>
          </a:bodyPr>
          <a:lstStyle/>
          <a:p>
            <a:pPr algn="ctr"/>
            <a:r>
              <a:rPr lang="en-US" sz="4100" dirty="0"/>
              <a:t>What does it mean when a family is highlighted in green in Program Active list?</a:t>
            </a:r>
            <a:endParaRPr lang="en-AU" sz="4100" dirty="0"/>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5154FA-B4EA-9CDF-0866-09FA549D4C08}"/>
              </a:ext>
            </a:extLst>
          </p:cNvPr>
          <p:cNvSpPr>
            <a:spLocks noGrp="1"/>
          </p:cNvSpPr>
          <p:nvPr>
            <p:ph idx="1"/>
          </p:nvPr>
        </p:nvSpPr>
        <p:spPr>
          <a:xfrm>
            <a:off x="793661" y="2599509"/>
            <a:ext cx="4530898" cy="3639450"/>
          </a:xfrm>
        </p:spPr>
        <p:txBody>
          <a:bodyPr anchor="ctr">
            <a:normAutofit/>
          </a:bodyPr>
          <a:lstStyle/>
          <a:p>
            <a:pPr marL="0" indent="0">
              <a:buNone/>
            </a:pPr>
            <a:r>
              <a:rPr lang="en-US" sz="1600" dirty="0"/>
              <a:t>Records in any screen list that are "green", are due to either:</a:t>
            </a:r>
          </a:p>
          <a:p>
            <a:pPr>
              <a:buFont typeface="Arial" panose="020B0604020202020204" pitchFamily="34" charset="0"/>
              <a:buChar char="•"/>
            </a:pPr>
            <a:r>
              <a:rPr lang="en-US" sz="1600" dirty="0"/>
              <a:t>being transferred in from another MCH service</a:t>
            </a:r>
          </a:p>
          <a:p>
            <a:pPr>
              <a:buFont typeface="Arial" panose="020B0604020202020204" pitchFamily="34" charset="0"/>
              <a:buChar char="•"/>
            </a:pPr>
            <a:r>
              <a:rPr lang="en-US" sz="1600" dirty="0"/>
              <a:t>being transferred (changed) to a different site within the same MCH service</a:t>
            </a:r>
            <a:br>
              <a:rPr lang="en-US" sz="1600" dirty="0"/>
            </a:br>
            <a:br>
              <a:rPr lang="en-US" sz="1600" dirty="0"/>
            </a:br>
            <a:r>
              <a:rPr lang="en-US" sz="1600" dirty="0"/>
              <a:t>Further notes of interest:</a:t>
            </a:r>
          </a:p>
          <a:p>
            <a:pPr>
              <a:buFont typeface="Arial" panose="020B0604020202020204" pitchFamily="34" charset="0"/>
              <a:buChar char="•"/>
            </a:pPr>
            <a:r>
              <a:rPr lang="en-US" sz="1600" dirty="0"/>
              <a:t>This </a:t>
            </a:r>
            <a:r>
              <a:rPr lang="en-US" sz="1600" dirty="0" err="1"/>
              <a:t>colour</a:t>
            </a:r>
            <a:r>
              <a:rPr lang="en-US" sz="1600" dirty="0"/>
              <a:t> was designed to alert users these clients are new to the site or service, and in the "list" and not to be overlooked</a:t>
            </a:r>
          </a:p>
          <a:p>
            <a:pPr>
              <a:buFont typeface="Arial" panose="020B0604020202020204" pitchFamily="34" charset="0"/>
              <a:buChar char="•"/>
            </a:pPr>
            <a:r>
              <a:rPr lang="en-US" sz="1600" dirty="0"/>
              <a:t>if they remain on the list, they will remain </a:t>
            </a:r>
            <a:r>
              <a:rPr lang="en-US" sz="1600" b="1" dirty="0"/>
              <a:t>green </a:t>
            </a:r>
            <a:r>
              <a:rPr lang="en-US" sz="1600" dirty="0"/>
              <a:t>on the respective "screen list" (e.g. Program Active List) for 7 days</a:t>
            </a:r>
          </a:p>
          <a:p>
            <a:endParaRPr lang="en-AU" sz="1600" dirty="0"/>
          </a:p>
        </p:txBody>
      </p:sp>
      <p:pic>
        <p:nvPicPr>
          <p:cNvPr id="4" name="Content Placeholder 4">
            <a:extLst>
              <a:ext uri="{FF2B5EF4-FFF2-40B4-BE49-F238E27FC236}">
                <a16:creationId xmlns:a16="http://schemas.microsoft.com/office/drawing/2014/main" id="{2DD4DF04-5CE5-A816-4D08-6FD2F61590F1}"/>
              </a:ext>
            </a:extLst>
          </p:cNvPr>
          <p:cNvPicPr>
            <a:picLocks noChangeAspect="1"/>
          </p:cNvPicPr>
          <p:nvPr/>
        </p:nvPicPr>
        <p:blipFill>
          <a:blip r:embed="rId3"/>
          <a:stretch>
            <a:fillRect/>
          </a:stretch>
        </p:blipFill>
        <p:spPr>
          <a:xfrm>
            <a:off x="5911532" y="4032360"/>
            <a:ext cx="5150277" cy="618033"/>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142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31305-6294-8E47-0335-EF555F0BEA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D5347E-7A4B-6682-0BC5-E3557515DC0F}"/>
              </a:ext>
            </a:extLst>
          </p:cNvPr>
          <p:cNvSpPr>
            <a:spLocks noGrp="1"/>
          </p:cNvSpPr>
          <p:nvPr>
            <p:ph type="title"/>
          </p:nvPr>
        </p:nvSpPr>
        <p:spPr/>
        <p:txBody>
          <a:bodyPr/>
          <a:lstStyle/>
          <a:p>
            <a:r>
              <a:rPr lang="en-US" dirty="0"/>
              <a:t>How do I generate/add flags to client histories.</a:t>
            </a:r>
            <a:endParaRPr lang="en-AU" dirty="0"/>
          </a:p>
        </p:txBody>
      </p:sp>
      <p:sp>
        <p:nvSpPr>
          <p:cNvPr id="3" name="Content Placeholder 2">
            <a:extLst>
              <a:ext uri="{FF2B5EF4-FFF2-40B4-BE49-F238E27FC236}">
                <a16:creationId xmlns:a16="http://schemas.microsoft.com/office/drawing/2014/main" id="{3EA73A7C-D05D-3CBD-B07A-60488D444DA9}"/>
              </a:ext>
            </a:extLst>
          </p:cNvPr>
          <p:cNvSpPr>
            <a:spLocks noGrp="1"/>
          </p:cNvSpPr>
          <p:nvPr>
            <p:ph idx="1"/>
          </p:nvPr>
        </p:nvSpPr>
        <p:spPr>
          <a:xfrm>
            <a:off x="838200" y="1825625"/>
            <a:ext cx="10515600" cy="4667250"/>
          </a:xfrm>
        </p:spPr>
        <p:txBody>
          <a:bodyPr>
            <a:normAutofit/>
          </a:bodyPr>
          <a:lstStyle/>
          <a:p>
            <a:pPr marL="0" indent="0">
              <a:buNone/>
            </a:pPr>
            <a:r>
              <a:rPr lang="en-US" dirty="0"/>
              <a:t>Add flags via the Clinical Activity *Flags/Alerts screen this will generate the colored icon on the top right.</a:t>
            </a:r>
          </a:p>
          <a:p>
            <a:pPr marL="0" indent="0">
              <a:buNone/>
            </a:pPr>
            <a:endParaRPr lang="en-US" dirty="0"/>
          </a:p>
          <a:p>
            <a:pPr marL="0" indent="0">
              <a:buNone/>
            </a:pPr>
            <a:endParaRPr lang="en-AU" dirty="0"/>
          </a:p>
        </p:txBody>
      </p:sp>
      <p:pic>
        <p:nvPicPr>
          <p:cNvPr id="8" name="Picture 7">
            <a:extLst>
              <a:ext uri="{FF2B5EF4-FFF2-40B4-BE49-F238E27FC236}">
                <a16:creationId xmlns:a16="http://schemas.microsoft.com/office/drawing/2014/main" id="{20F33434-7CF0-D030-1622-E6DB1FA0A57D}"/>
              </a:ext>
            </a:extLst>
          </p:cNvPr>
          <p:cNvPicPr>
            <a:picLocks noChangeAspect="1"/>
          </p:cNvPicPr>
          <p:nvPr/>
        </p:nvPicPr>
        <p:blipFill>
          <a:blip r:embed="rId2"/>
          <a:stretch>
            <a:fillRect/>
          </a:stretch>
        </p:blipFill>
        <p:spPr>
          <a:xfrm>
            <a:off x="520805" y="2933053"/>
            <a:ext cx="10832995" cy="2978649"/>
          </a:xfrm>
          <a:prstGeom prst="rect">
            <a:avLst/>
          </a:prstGeom>
        </p:spPr>
      </p:pic>
      <p:sp>
        <p:nvSpPr>
          <p:cNvPr id="9" name="Oval 8">
            <a:extLst>
              <a:ext uri="{FF2B5EF4-FFF2-40B4-BE49-F238E27FC236}">
                <a16:creationId xmlns:a16="http://schemas.microsoft.com/office/drawing/2014/main" id="{BAF66BB9-DE04-06A4-36F4-9536B977F0D9}"/>
              </a:ext>
            </a:extLst>
          </p:cNvPr>
          <p:cNvSpPr/>
          <p:nvPr/>
        </p:nvSpPr>
        <p:spPr>
          <a:xfrm>
            <a:off x="10356112" y="2386953"/>
            <a:ext cx="1315083" cy="13255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6178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CE45-8094-C323-CC7F-E9F4FEDAE2FF}"/>
              </a:ext>
            </a:extLst>
          </p:cNvPr>
          <p:cNvSpPr>
            <a:spLocks noGrp="1"/>
          </p:cNvSpPr>
          <p:nvPr>
            <p:ph type="title"/>
          </p:nvPr>
        </p:nvSpPr>
        <p:spPr/>
        <p:txBody>
          <a:bodyPr/>
          <a:lstStyle/>
          <a:p>
            <a:pPr algn="ctr"/>
            <a:r>
              <a:rPr lang="en-US" dirty="0"/>
              <a:t>Flags</a:t>
            </a:r>
            <a:endParaRPr lang="en-AU" dirty="0"/>
          </a:p>
        </p:txBody>
      </p:sp>
      <p:sp>
        <p:nvSpPr>
          <p:cNvPr id="3" name="Content Placeholder 2">
            <a:extLst>
              <a:ext uri="{FF2B5EF4-FFF2-40B4-BE49-F238E27FC236}">
                <a16:creationId xmlns:a16="http://schemas.microsoft.com/office/drawing/2014/main" id="{1500E34E-86D5-7E6F-4C14-8395F3322928}"/>
              </a:ext>
            </a:extLst>
          </p:cNvPr>
          <p:cNvSpPr>
            <a:spLocks noGrp="1"/>
          </p:cNvSpPr>
          <p:nvPr>
            <p:ph idx="1"/>
          </p:nvPr>
        </p:nvSpPr>
        <p:spPr>
          <a:xfrm>
            <a:off x="646814" y="1602341"/>
            <a:ext cx="10974572" cy="4667250"/>
          </a:xfrm>
        </p:spPr>
        <p:txBody>
          <a:bodyPr>
            <a:normAutofit/>
          </a:bodyPr>
          <a:lstStyle/>
          <a:p>
            <a:r>
              <a:rPr lang="en-US" sz="2000" dirty="0"/>
              <a:t>When you add a flag to a client, the respective flag colour will be added to the client’s record.  </a:t>
            </a:r>
          </a:p>
          <a:p>
            <a:r>
              <a:rPr lang="en-US" sz="2000" dirty="0"/>
              <a:t>For 2 or more flags of the same colour, an incremental number will appear inside the flag. </a:t>
            </a:r>
          </a:p>
          <a:p>
            <a:r>
              <a:rPr lang="en-US" sz="2000" dirty="0"/>
              <a:t>When the flag is removed, the coloured square will change to a triangle (to alert there used to be a flag, but it is not current).</a:t>
            </a:r>
          </a:p>
          <a:p>
            <a:r>
              <a:rPr lang="en-US" sz="2000" dirty="0"/>
              <a:t>A General flag (Red) of </a:t>
            </a:r>
            <a:r>
              <a:rPr lang="en-US" sz="2000" b="1" dirty="0"/>
              <a:t>Family known to child protection </a:t>
            </a:r>
            <a:r>
              <a:rPr lang="en-US" sz="2000" dirty="0"/>
              <a:t>will appear on the Hx and will be listed (on the flags screen) when the question “Is the child under the care of CP” details are set to </a:t>
            </a:r>
            <a:r>
              <a:rPr lang="en-US" sz="2000" b="1" dirty="0"/>
              <a:t>Yes</a:t>
            </a:r>
            <a:r>
              <a:rPr lang="en-US" sz="2000" dirty="0"/>
              <a:t>, on the </a:t>
            </a:r>
            <a:r>
              <a:rPr lang="en-US" sz="2000" i="1" dirty="0"/>
              <a:t>Update Client Details</a:t>
            </a:r>
            <a:r>
              <a:rPr lang="en-US" sz="2000" dirty="0"/>
              <a:t> screen. Please see next slide for a current CDIS issue being fixed.</a:t>
            </a:r>
          </a:p>
          <a:p>
            <a:pPr marL="0" indent="0">
              <a:buNone/>
            </a:pPr>
            <a:endParaRPr lang="en-US" sz="2000" dirty="0"/>
          </a:p>
          <a:p>
            <a:pPr marL="0" indent="0">
              <a:buNone/>
            </a:pPr>
            <a:endParaRPr lang="en-US" sz="2000" dirty="0"/>
          </a:p>
        </p:txBody>
      </p:sp>
      <p:pic>
        <p:nvPicPr>
          <p:cNvPr id="5" name="Picture 4">
            <a:extLst>
              <a:ext uri="{FF2B5EF4-FFF2-40B4-BE49-F238E27FC236}">
                <a16:creationId xmlns:a16="http://schemas.microsoft.com/office/drawing/2014/main" id="{1210AD96-2662-A02F-3E1A-9171C27BF0FB}"/>
              </a:ext>
            </a:extLst>
          </p:cNvPr>
          <p:cNvPicPr>
            <a:picLocks noChangeAspect="1"/>
          </p:cNvPicPr>
          <p:nvPr/>
        </p:nvPicPr>
        <p:blipFill>
          <a:blip r:embed="rId3"/>
          <a:srcRect r="4342" b="21090"/>
          <a:stretch/>
        </p:blipFill>
        <p:spPr>
          <a:xfrm>
            <a:off x="5047142" y="4218245"/>
            <a:ext cx="5813081" cy="14982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a:extLst>
              <a:ext uri="{FF2B5EF4-FFF2-40B4-BE49-F238E27FC236}">
                <a16:creationId xmlns:a16="http://schemas.microsoft.com/office/drawing/2014/main" id="{9B9CBC10-7BA4-D02F-380E-D5CE79AF24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58" r="6201"/>
          <a:stretch/>
        </p:blipFill>
        <p:spPr bwMode="auto">
          <a:xfrm>
            <a:off x="838200" y="4218245"/>
            <a:ext cx="3792010" cy="1205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19EF29A-557D-6D2F-489E-2BF41EDE2AF9}"/>
              </a:ext>
            </a:extLst>
          </p:cNvPr>
          <p:cNvPicPr>
            <a:picLocks noChangeAspect="1"/>
          </p:cNvPicPr>
          <p:nvPr/>
        </p:nvPicPr>
        <p:blipFill>
          <a:blip r:embed="rId5"/>
          <a:srcRect t="10940" r="10641"/>
          <a:stretch/>
        </p:blipFill>
        <p:spPr>
          <a:xfrm>
            <a:off x="10683851" y="1961122"/>
            <a:ext cx="352744" cy="341226"/>
          </a:xfrm>
          <a:prstGeom prst="rect">
            <a:avLst/>
          </a:prstGeom>
        </p:spPr>
      </p:pic>
      <p:pic>
        <p:nvPicPr>
          <p:cNvPr id="9" name="Picture 8">
            <a:extLst>
              <a:ext uri="{FF2B5EF4-FFF2-40B4-BE49-F238E27FC236}">
                <a16:creationId xmlns:a16="http://schemas.microsoft.com/office/drawing/2014/main" id="{672B1E50-629B-9BF7-ABBF-59E13E8E73E7}"/>
              </a:ext>
            </a:extLst>
          </p:cNvPr>
          <p:cNvPicPr>
            <a:picLocks noChangeAspect="1"/>
          </p:cNvPicPr>
          <p:nvPr/>
        </p:nvPicPr>
        <p:blipFill>
          <a:blip r:embed="rId6"/>
          <a:srcRect t="6171" b="8790"/>
          <a:stretch/>
        </p:blipFill>
        <p:spPr>
          <a:xfrm>
            <a:off x="3928174" y="2681770"/>
            <a:ext cx="314218" cy="293962"/>
          </a:xfrm>
          <a:prstGeom prst="rect">
            <a:avLst/>
          </a:prstGeom>
        </p:spPr>
      </p:pic>
    </p:spTree>
    <p:extLst>
      <p:ext uri="{BB962C8B-B14F-4D97-AF65-F5344CB8AC3E}">
        <p14:creationId xmlns:p14="http://schemas.microsoft.com/office/powerpoint/2010/main" val="3585345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00E34E-86D5-7E6F-4C14-8395F3322928}"/>
              </a:ext>
            </a:extLst>
          </p:cNvPr>
          <p:cNvSpPr>
            <a:spLocks noGrp="1"/>
          </p:cNvSpPr>
          <p:nvPr>
            <p:ph idx="1"/>
          </p:nvPr>
        </p:nvSpPr>
        <p:spPr>
          <a:xfrm>
            <a:off x="646814" y="1602341"/>
            <a:ext cx="10974572" cy="4667250"/>
          </a:xfrm>
        </p:spPr>
        <p:txBody>
          <a:bodyPr>
            <a:normAutofit/>
          </a:bodyPr>
          <a:lstStyle/>
          <a:p>
            <a:r>
              <a:rPr lang="en-AU" sz="1800" dirty="0">
                <a:effectLst/>
                <a:latin typeface="Calibri" panose="020F0502020204030204" pitchFamily="34" charset="0"/>
                <a:ea typeface="Times New Roman" panose="02020603050405020304" pitchFamily="18" charset="0"/>
              </a:rPr>
              <a:t>When a client record is created, or a client record is updated (Menu: Client details &gt; Update client details), </a:t>
            </a:r>
            <a:endParaRPr lang="en-AU" sz="1800" dirty="0">
              <a:effectLst/>
              <a:latin typeface="Calibri" panose="020F0502020204030204" pitchFamily="34" charset="0"/>
              <a:ea typeface="Aptos" panose="020B0004020202020204" pitchFamily="34" charset="0"/>
            </a:endParaRPr>
          </a:p>
          <a:p>
            <a:r>
              <a:rPr lang="en-AU" sz="1800" dirty="0">
                <a:effectLst/>
                <a:latin typeface="Calibri" panose="020F0502020204030204" pitchFamily="34" charset="0"/>
                <a:ea typeface="Times New Roman" panose="02020603050405020304" pitchFamily="18" charset="0"/>
              </a:rPr>
              <a:t>If the </a:t>
            </a:r>
            <a:r>
              <a:rPr lang="en-AU" sz="1800" u="sng" dirty="0">
                <a:effectLst/>
                <a:latin typeface="Calibri" panose="020F0502020204030204" pitchFamily="34" charset="0"/>
                <a:ea typeface="Times New Roman" panose="02020603050405020304" pitchFamily="18" charset="0"/>
              </a:rPr>
              <a:t>Child Protection Status</a:t>
            </a:r>
            <a:r>
              <a:rPr lang="en-AU" sz="1800" dirty="0">
                <a:effectLst/>
                <a:latin typeface="Calibri" panose="020F0502020204030204" pitchFamily="34" charset="0"/>
                <a:ea typeface="Times New Roman" panose="02020603050405020304" pitchFamily="18" charset="0"/>
              </a:rPr>
              <a:t> question "</a:t>
            </a:r>
            <a:r>
              <a:rPr lang="en-AU" sz="1800" b="1" dirty="0">
                <a:effectLst/>
                <a:latin typeface="Calibri" panose="020F0502020204030204" pitchFamily="34" charset="0"/>
                <a:ea typeface="Times New Roman" panose="02020603050405020304" pitchFamily="18" charset="0"/>
              </a:rPr>
              <a:t>Is the child under the care of child protection</a:t>
            </a:r>
            <a:r>
              <a:rPr lang="en-AU" sz="1800" dirty="0">
                <a:effectLst/>
                <a:latin typeface="Calibri" panose="020F0502020204030204" pitchFamily="34" charset="0"/>
                <a:ea typeface="Times New Roman" panose="02020603050405020304" pitchFamily="18" charset="0"/>
              </a:rPr>
              <a:t>" is set to </a:t>
            </a:r>
            <a:r>
              <a:rPr lang="en-AU" sz="1800" u="sng" dirty="0">
                <a:effectLst/>
                <a:latin typeface="Calibri" panose="020F0502020204030204" pitchFamily="34" charset="0"/>
                <a:ea typeface="Times New Roman" panose="02020603050405020304" pitchFamily="18" charset="0"/>
              </a:rPr>
              <a:t>yes</a:t>
            </a:r>
            <a:r>
              <a:rPr lang="en-AU" sz="1800" dirty="0">
                <a:effectLst/>
                <a:latin typeface="Calibri" panose="020F0502020204030204" pitchFamily="34" charset="0"/>
                <a:ea typeface="Times New Roman" panose="02020603050405020304" pitchFamily="18" charset="0"/>
              </a:rPr>
              <a:t>:</a:t>
            </a:r>
          </a:p>
          <a:p>
            <a:endParaRPr lang="en-AU" sz="1800" dirty="0">
              <a:effectLst/>
              <a:latin typeface="Calibri" panose="020F0502020204030204" pitchFamily="34" charset="0"/>
              <a:ea typeface="Aptos" panose="020B0004020202020204" pitchFamily="34" charset="0"/>
            </a:endParaRPr>
          </a:p>
          <a:p>
            <a:pPr marL="0" indent="0">
              <a:buNone/>
            </a:pPr>
            <a:endParaRPr lang="en-US" sz="2000" dirty="0"/>
          </a:p>
          <a:p>
            <a:pPr marL="0" indent="0">
              <a:buNone/>
            </a:pPr>
            <a:endParaRPr lang="en-US" sz="2000" dirty="0"/>
          </a:p>
          <a:p>
            <a:pPr marL="0" indent="0">
              <a:buNone/>
            </a:pPr>
            <a:endParaRPr lang="en-US" sz="2000" dirty="0"/>
          </a:p>
          <a:p>
            <a:r>
              <a:rPr lang="en-AU" sz="1800" dirty="0">
                <a:effectLst/>
                <a:latin typeface="Calibri" panose="020F0502020204030204" pitchFamily="34" charset="0"/>
                <a:ea typeface="Times New Roman" panose="02020603050405020304" pitchFamily="18" charset="0"/>
                <a:cs typeface="Times New Roman" panose="02020603050405020304" pitchFamily="18" charset="0"/>
              </a:rPr>
              <a:t>A flag is listed in the flag screen; however, the </a:t>
            </a:r>
            <a:r>
              <a:rPr lang="en-AU" sz="1800" b="1" dirty="0">
                <a:effectLst/>
                <a:latin typeface="Calibri" panose="020F0502020204030204" pitchFamily="34" charset="0"/>
                <a:ea typeface="Times New Roman" panose="02020603050405020304" pitchFamily="18" charset="0"/>
                <a:cs typeface="Times New Roman" panose="02020603050405020304" pitchFamily="18" charset="0"/>
              </a:rPr>
              <a:t>Status</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of the flag is “</a:t>
            </a:r>
            <a:r>
              <a:rPr lang="en-AU" sz="1800" b="1" dirty="0">
                <a:effectLst/>
                <a:latin typeface="Calibri" panose="020F0502020204030204" pitchFamily="34" charset="0"/>
                <a:ea typeface="Times New Roman" panose="02020603050405020304" pitchFamily="18" charset="0"/>
                <a:cs typeface="Times New Roman" panose="02020603050405020304" pitchFamily="18" charset="0"/>
              </a:rPr>
              <a:t>Inactive</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(this should be set to “active” status)</a:t>
            </a:r>
          </a:p>
          <a:p>
            <a:endParaRPr lang="en-AU" sz="1800" dirty="0">
              <a:latin typeface="Calibri" panose="020F0502020204030204" pitchFamily="34" charset="0"/>
              <a:ea typeface="Times New Roman" panose="02020603050405020304" pitchFamily="18" charset="0"/>
              <a:cs typeface="Times New Roman" panose="02020603050405020304" pitchFamily="18" charset="0"/>
            </a:endParaRPr>
          </a:p>
          <a:p>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AU" sz="1800" dirty="0">
              <a:latin typeface="Calibri" panose="020F0502020204030204" pitchFamily="34" charset="0"/>
              <a:ea typeface="Times New Roman" panose="02020603050405020304" pitchFamily="18" charset="0"/>
              <a:cs typeface="Times New Roman" panose="02020603050405020304" pitchFamily="18" charset="0"/>
            </a:endParaRPr>
          </a:p>
          <a:p>
            <a:endParaRPr lang="en-AU" sz="1800" dirty="0">
              <a:latin typeface="Calibri" panose="020F0502020204030204" pitchFamily="34" charset="0"/>
              <a:ea typeface="Times New Roman" panose="02020603050405020304" pitchFamily="18" charset="0"/>
              <a:cs typeface="Times New Roman" panose="02020603050405020304" pitchFamily="18" charset="0"/>
            </a:endParaRPr>
          </a:p>
          <a:p>
            <a:r>
              <a:rPr lang="en-AU" sz="1800" dirty="0">
                <a:effectLst/>
                <a:latin typeface="Calibri" panose="020F0502020204030204" pitchFamily="34" charset="0"/>
                <a:ea typeface="Times New Roman" panose="02020603050405020304" pitchFamily="18" charset="0"/>
                <a:cs typeface="Times New Roman" panose="02020603050405020304" pitchFamily="18" charset="0"/>
              </a:rPr>
              <a:t>The warning message at the top of the Client Details (Summary page) is still visible (as expected)</a:t>
            </a:r>
            <a:endParaRPr lang="en-AU" sz="1800" dirty="0">
              <a:effectLst/>
              <a:latin typeface="Calibri" panose="020F0502020204030204" pitchFamily="34" charset="0"/>
              <a:ea typeface="Aptos" panose="020B0004020202020204" pitchFamily="34" charset="0"/>
              <a:cs typeface="Times New Roman" panose="02020603050405020304" pitchFamily="18" charset="0"/>
            </a:endParaRPr>
          </a:p>
          <a:p>
            <a:pPr marL="0" indent="0">
              <a:buNone/>
            </a:pP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2000" dirty="0"/>
          </a:p>
        </p:txBody>
      </p:sp>
      <p:sp>
        <p:nvSpPr>
          <p:cNvPr id="6" name="Title 5">
            <a:extLst>
              <a:ext uri="{FF2B5EF4-FFF2-40B4-BE49-F238E27FC236}">
                <a16:creationId xmlns:a16="http://schemas.microsoft.com/office/drawing/2014/main" id="{4904FADD-0BE7-347B-4C55-242D860DE67F}"/>
              </a:ext>
            </a:extLst>
          </p:cNvPr>
          <p:cNvSpPr>
            <a:spLocks noGrp="1"/>
          </p:cNvSpPr>
          <p:nvPr>
            <p:ph type="title"/>
          </p:nvPr>
        </p:nvSpPr>
        <p:spPr/>
        <p:txBody>
          <a:bodyPr/>
          <a:lstStyle/>
          <a:p>
            <a:r>
              <a:rPr lang="en-AU" dirty="0"/>
              <a:t>Flags –  issue when creating or updating a Hx</a:t>
            </a:r>
          </a:p>
        </p:txBody>
      </p:sp>
      <p:sp>
        <p:nvSpPr>
          <p:cNvPr id="14" name="Content Placeholder 2">
            <a:extLst>
              <a:ext uri="{FF2B5EF4-FFF2-40B4-BE49-F238E27FC236}">
                <a16:creationId xmlns:a16="http://schemas.microsoft.com/office/drawing/2014/main" id="{3326EBA9-9714-C4B1-29FB-15B1334D93B6}"/>
              </a:ext>
            </a:extLst>
          </p:cNvPr>
          <p:cNvSpPr txBox="1">
            <a:spLocks/>
          </p:cNvSpPr>
          <p:nvPr/>
        </p:nvSpPr>
        <p:spPr>
          <a:xfrm>
            <a:off x="799214" y="1754741"/>
            <a:ext cx="10974572"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p:txBody>
      </p:sp>
      <p:pic>
        <p:nvPicPr>
          <p:cNvPr id="2066" name="Picture 2">
            <a:extLst>
              <a:ext uri="{FF2B5EF4-FFF2-40B4-BE49-F238E27FC236}">
                <a16:creationId xmlns:a16="http://schemas.microsoft.com/office/drawing/2014/main" id="{2B2DF5EE-873A-E4E2-2990-72191B2EFE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750" b="5669"/>
          <a:stretch/>
        </p:blipFill>
        <p:spPr bwMode="auto">
          <a:xfrm>
            <a:off x="875414" y="2425996"/>
            <a:ext cx="4055804" cy="120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a:extLst>
              <a:ext uri="{FF2B5EF4-FFF2-40B4-BE49-F238E27FC236}">
                <a16:creationId xmlns:a16="http://schemas.microsoft.com/office/drawing/2014/main" id="{76A47C5F-0EB7-F6AC-8706-D47E12D0E371}"/>
              </a:ext>
            </a:extLst>
          </p:cNvPr>
          <p:cNvGrpSpPr/>
          <p:nvPr/>
        </p:nvGrpSpPr>
        <p:grpSpPr>
          <a:xfrm>
            <a:off x="1777457" y="4362855"/>
            <a:ext cx="6000750" cy="1066800"/>
            <a:chOff x="799214" y="4354697"/>
            <a:chExt cx="6000750" cy="1066800"/>
          </a:xfrm>
        </p:grpSpPr>
        <p:pic>
          <p:nvPicPr>
            <p:cNvPr id="2067" name="Picture 3">
              <a:extLst>
                <a:ext uri="{FF2B5EF4-FFF2-40B4-BE49-F238E27FC236}">
                  <a16:creationId xmlns:a16="http://schemas.microsoft.com/office/drawing/2014/main" id="{7DFA0F0A-9310-9E32-EF6F-F6EAE7A9FF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214" y="4354697"/>
              <a:ext cx="60007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18">
              <a:extLst>
                <a:ext uri="{FF2B5EF4-FFF2-40B4-BE49-F238E27FC236}">
                  <a16:creationId xmlns:a16="http://schemas.microsoft.com/office/drawing/2014/main" id="{FECF6A6C-BF3C-BC09-2188-68460CCE2338}"/>
                </a:ext>
              </a:extLst>
            </p:cNvPr>
            <p:cNvSpPr/>
            <p:nvPr/>
          </p:nvSpPr>
          <p:spPr>
            <a:xfrm>
              <a:off x="799214" y="4582633"/>
              <a:ext cx="455428" cy="42530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068" name="Picture 1">
            <a:extLst>
              <a:ext uri="{FF2B5EF4-FFF2-40B4-BE49-F238E27FC236}">
                <a16:creationId xmlns:a16="http://schemas.microsoft.com/office/drawing/2014/main" id="{AFD60E89-F369-A614-2855-576592122D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414" y="6156951"/>
            <a:ext cx="8648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93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00E34E-86D5-7E6F-4C14-8395F3322928}"/>
              </a:ext>
            </a:extLst>
          </p:cNvPr>
          <p:cNvSpPr>
            <a:spLocks noGrp="1"/>
          </p:cNvSpPr>
          <p:nvPr>
            <p:ph idx="1"/>
          </p:nvPr>
        </p:nvSpPr>
        <p:spPr>
          <a:xfrm>
            <a:off x="646814" y="2001795"/>
            <a:ext cx="10974572" cy="4267796"/>
          </a:xfrm>
        </p:spPr>
        <p:txBody>
          <a:bodyPr>
            <a:normAutofit/>
          </a:bodyPr>
          <a:lstStyle/>
          <a:p>
            <a:pPr marL="342900" lvl="0" indent="-342900">
              <a:buFont typeface="+mj-lt"/>
              <a:buAutoNum type="arabicParenR"/>
            </a:pPr>
            <a:r>
              <a:rPr lang="en-AU" sz="2000" dirty="0">
                <a:effectLst/>
                <a:latin typeface="Calibri" panose="020F0502020204030204" pitchFamily="34" charset="0"/>
                <a:ea typeface="Aptos" panose="020B0004020202020204" pitchFamily="34" charset="0"/>
              </a:rPr>
              <a:t>Edit this inactive flag, to be properly inactive by setting an end date. </a:t>
            </a:r>
          </a:p>
          <a:p>
            <a:pPr marL="800100" lvl="1" indent="-342900">
              <a:buFont typeface="+mj-lt"/>
              <a:buAutoNum type="alphaLcParenR"/>
            </a:pPr>
            <a:r>
              <a:rPr lang="en-AU" sz="2000" dirty="0">
                <a:effectLst/>
                <a:latin typeface="Calibri" panose="020F0502020204030204" pitchFamily="34" charset="0"/>
                <a:ea typeface="Times New Roman" panose="02020603050405020304" pitchFamily="18" charset="0"/>
              </a:rPr>
              <a:t>From within the client record, select Menu Clinical Activity &gt; Flags / Alerts </a:t>
            </a:r>
            <a:endParaRPr lang="en-AU" sz="2000" dirty="0">
              <a:effectLst/>
              <a:latin typeface="Calibri" panose="020F0502020204030204" pitchFamily="34" charset="0"/>
              <a:ea typeface="Aptos" panose="020B0004020202020204" pitchFamily="34" charset="0"/>
            </a:endParaRPr>
          </a:p>
          <a:p>
            <a:pPr marL="800100" lvl="1" indent="-342900">
              <a:buFont typeface="+mj-lt"/>
              <a:buAutoNum type="alphaLcParenR"/>
            </a:pPr>
            <a:r>
              <a:rPr lang="en-AU" sz="2000" dirty="0">
                <a:effectLst/>
                <a:latin typeface="Calibri" panose="020F0502020204030204" pitchFamily="34" charset="0"/>
                <a:ea typeface="Times New Roman" panose="02020603050405020304" pitchFamily="18" charset="0"/>
              </a:rPr>
              <a:t>Edit the flag, setting the end date, and click Save to complete.</a:t>
            </a:r>
            <a:endParaRPr lang="en-AU" sz="2000" dirty="0">
              <a:effectLst/>
              <a:latin typeface="Calibri" panose="020F0502020204030204" pitchFamily="34" charset="0"/>
              <a:ea typeface="Aptos" panose="020B0004020202020204" pitchFamily="34" charset="0"/>
            </a:endParaRPr>
          </a:p>
          <a:p>
            <a:pPr marL="342900" lvl="0" indent="-342900">
              <a:buFont typeface="+mj-lt"/>
              <a:buAutoNum type="arabicParenR"/>
            </a:pPr>
            <a:r>
              <a:rPr lang="en-AU" sz="2000" dirty="0">
                <a:effectLst/>
                <a:latin typeface="Calibri" panose="020F0502020204030204" pitchFamily="34" charset="0"/>
                <a:ea typeface="Aptos" panose="020B0004020202020204" pitchFamily="34" charset="0"/>
              </a:rPr>
              <a:t>Manually add another flag, clicking Add, and select the following from the drop-down options:</a:t>
            </a:r>
          </a:p>
          <a:p>
            <a:pPr marL="800100" lvl="1" indent="-342900">
              <a:buFont typeface="+mj-lt"/>
              <a:buAutoNum type="alphaLcParenR"/>
            </a:pPr>
            <a:r>
              <a:rPr lang="en-AU" sz="2000" dirty="0">
                <a:effectLst/>
                <a:latin typeface="Calibri" panose="020F0502020204030204" pitchFamily="34" charset="0"/>
                <a:ea typeface="Times New Roman" panose="02020603050405020304" pitchFamily="18" charset="0"/>
              </a:rPr>
              <a:t>Category: General</a:t>
            </a:r>
            <a:endParaRPr lang="en-AU" sz="2000" dirty="0">
              <a:effectLst/>
              <a:latin typeface="Calibri" panose="020F0502020204030204" pitchFamily="34" charset="0"/>
              <a:ea typeface="Aptos" panose="020B0004020202020204" pitchFamily="34" charset="0"/>
            </a:endParaRPr>
          </a:p>
          <a:p>
            <a:pPr marL="800100" lvl="1" indent="-342900">
              <a:buFont typeface="+mj-lt"/>
              <a:buAutoNum type="alphaLcParenR"/>
            </a:pPr>
            <a:r>
              <a:rPr lang="en-AU" sz="2000" dirty="0">
                <a:effectLst/>
                <a:latin typeface="Calibri" panose="020F0502020204030204" pitchFamily="34" charset="0"/>
                <a:ea typeface="Times New Roman" panose="02020603050405020304" pitchFamily="18" charset="0"/>
              </a:rPr>
              <a:t>Details: Family known to child protection</a:t>
            </a:r>
            <a:endParaRPr lang="en-AU" sz="2000" dirty="0">
              <a:effectLst/>
              <a:latin typeface="Calibri" panose="020F0502020204030204" pitchFamily="34" charset="0"/>
              <a:ea typeface="Aptos" panose="020B0004020202020204" pitchFamily="34" charset="0"/>
            </a:endParaRPr>
          </a:p>
          <a:p>
            <a:pPr marL="800100" lvl="1" indent="-342900">
              <a:buFont typeface="+mj-lt"/>
              <a:buAutoNum type="alphaLcParenR"/>
            </a:pPr>
            <a:r>
              <a:rPr lang="en-AU" sz="2000" dirty="0">
                <a:effectLst/>
                <a:latin typeface="Calibri" panose="020F0502020204030204" pitchFamily="34" charset="0"/>
                <a:ea typeface="Times New Roman" panose="02020603050405020304" pitchFamily="18" charset="0"/>
              </a:rPr>
              <a:t>“Start Date” left as default or edited as required, and don’t enter an “End date”</a:t>
            </a:r>
            <a:endParaRPr lang="en-AU" sz="2000" dirty="0">
              <a:effectLst/>
              <a:latin typeface="Calibri" panose="020F0502020204030204" pitchFamily="34" charset="0"/>
              <a:ea typeface="Aptos" panose="020B0004020202020204" pitchFamily="34" charset="0"/>
            </a:endParaRPr>
          </a:p>
          <a:p>
            <a:pPr marL="800100" lvl="1" indent="-342900">
              <a:buFont typeface="+mj-lt"/>
              <a:buAutoNum type="alphaLcParenR"/>
            </a:pPr>
            <a:r>
              <a:rPr lang="en-AU" sz="2000" dirty="0">
                <a:effectLst/>
                <a:latin typeface="Calibri" panose="020F0502020204030204" pitchFamily="34" charset="0"/>
                <a:ea typeface="Times New Roman" panose="02020603050405020304" pitchFamily="18" charset="0"/>
              </a:rPr>
              <a:t>Comments added as required and click Save to complete.</a:t>
            </a:r>
            <a:endParaRPr lang="en-AU" sz="2000" dirty="0">
              <a:latin typeface="Aptos" panose="020B0004020202020204" pitchFamily="34" charset="0"/>
              <a:ea typeface="Times New Roman" panose="02020603050405020304" pitchFamily="18" charset="0"/>
            </a:endParaRPr>
          </a:p>
          <a:p>
            <a:pPr marL="0" indent="0">
              <a:buNone/>
            </a:pPr>
            <a:endParaRPr lang="en-AU" sz="2400" dirty="0">
              <a:latin typeface="Aptos" panose="020B0004020202020204" pitchFamily="34" charset="0"/>
              <a:ea typeface="Times New Roman" panose="02020603050405020304" pitchFamily="18" charset="0"/>
            </a:endParaRPr>
          </a:p>
          <a:p>
            <a:pPr marL="0" indent="0">
              <a:buNone/>
            </a:pPr>
            <a:r>
              <a:rPr lang="en-AU" sz="2400" dirty="0">
                <a:latin typeface="Aptos" panose="020B0004020202020204" pitchFamily="34" charset="0"/>
                <a:ea typeface="Times New Roman" panose="02020603050405020304" pitchFamily="18" charset="0"/>
              </a:rPr>
              <a:t>DRA are working on resolving this, and it is expected this will be resolved in the first few months of 2025.</a:t>
            </a:r>
          </a:p>
        </p:txBody>
      </p:sp>
      <p:sp>
        <p:nvSpPr>
          <p:cNvPr id="6" name="Title 5">
            <a:extLst>
              <a:ext uri="{FF2B5EF4-FFF2-40B4-BE49-F238E27FC236}">
                <a16:creationId xmlns:a16="http://schemas.microsoft.com/office/drawing/2014/main" id="{4904FADD-0BE7-347B-4C55-242D860DE67F}"/>
              </a:ext>
            </a:extLst>
          </p:cNvPr>
          <p:cNvSpPr>
            <a:spLocks noGrp="1"/>
          </p:cNvSpPr>
          <p:nvPr>
            <p:ph type="title"/>
          </p:nvPr>
        </p:nvSpPr>
        <p:spPr/>
        <p:txBody>
          <a:bodyPr/>
          <a:lstStyle/>
          <a:p>
            <a:pPr algn="ctr"/>
            <a:r>
              <a:rPr lang="en-AU" dirty="0"/>
              <a:t>Flags – issue when creating or updating a Hx – Recommended Workaround</a:t>
            </a:r>
          </a:p>
        </p:txBody>
      </p:sp>
      <p:sp>
        <p:nvSpPr>
          <p:cNvPr id="14" name="Content Placeholder 2">
            <a:extLst>
              <a:ext uri="{FF2B5EF4-FFF2-40B4-BE49-F238E27FC236}">
                <a16:creationId xmlns:a16="http://schemas.microsoft.com/office/drawing/2014/main" id="{3326EBA9-9714-C4B1-29FB-15B1334D93B6}"/>
              </a:ext>
            </a:extLst>
          </p:cNvPr>
          <p:cNvSpPr txBox="1">
            <a:spLocks/>
          </p:cNvSpPr>
          <p:nvPr/>
        </p:nvSpPr>
        <p:spPr>
          <a:xfrm>
            <a:off x="799214" y="1754741"/>
            <a:ext cx="10974572"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p:txBody>
      </p:sp>
    </p:spTree>
    <p:extLst>
      <p:ext uri="{BB962C8B-B14F-4D97-AF65-F5344CB8AC3E}">
        <p14:creationId xmlns:p14="http://schemas.microsoft.com/office/powerpoint/2010/main" val="2858797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908B4-468D-CECD-CEE3-DFD84EB2AA58}"/>
              </a:ext>
            </a:extLst>
          </p:cNvPr>
          <p:cNvSpPr>
            <a:spLocks noGrp="1"/>
          </p:cNvSpPr>
          <p:nvPr>
            <p:ph type="title"/>
          </p:nvPr>
        </p:nvSpPr>
        <p:spPr/>
        <p:txBody>
          <a:bodyPr/>
          <a:lstStyle/>
          <a:p>
            <a:r>
              <a:rPr lang="en-US" dirty="0"/>
              <a:t>Reviewing &amp; Updating Flags</a:t>
            </a:r>
            <a:endParaRPr lang="en-AU" dirty="0"/>
          </a:p>
        </p:txBody>
      </p:sp>
      <p:sp>
        <p:nvSpPr>
          <p:cNvPr id="3" name="Content Placeholder 2">
            <a:extLst>
              <a:ext uri="{FF2B5EF4-FFF2-40B4-BE49-F238E27FC236}">
                <a16:creationId xmlns:a16="http://schemas.microsoft.com/office/drawing/2014/main" id="{C3F81A5E-BF75-B25D-5C2B-3E4D65A44432}"/>
              </a:ext>
            </a:extLst>
          </p:cNvPr>
          <p:cNvSpPr>
            <a:spLocks noGrp="1"/>
          </p:cNvSpPr>
          <p:nvPr>
            <p:ph idx="1"/>
          </p:nvPr>
        </p:nvSpPr>
        <p:spPr/>
        <p:txBody>
          <a:bodyPr/>
          <a:lstStyle/>
          <a:p>
            <a:r>
              <a:rPr lang="en-US" dirty="0"/>
              <a:t>All MCH clinicians' responsibility to review and update flags.</a:t>
            </a:r>
          </a:p>
          <a:p>
            <a:endParaRPr lang="en-US" dirty="0"/>
          </a:p>
          <a:p>
            <a:r>
              <a:rPr lang="en-US" dirty="0"/>
              <a:t>If flag no longer applicable – please end date.</a:t>
            </a:r>
          </a:p>
          <a:p>
            <a:endParaRPr lang="en-US" dirty="0"/>
          </a:p>
          <a:p>
            <a:pPr marL="0" indent="0">
              <a:buNone/>
            </a:pPr>
            <a:endParaRPr lang="en-US" b="1" dirty="0"/>
          </a:p>
          <a:p>
            <a:endParaRPr lang="en-US" dirty="0"/>
          </a:p>
          <a:p>
            <a:endParaRPr lang="en-AU" dirty="0"/>
          </a:p>
        </p:txBody>
      </p:sp>
      <p:pic>
        <p:nvPicPr>
          <p:cNvPr id="4" name="Picture 3">
            <a:extLst>
              <a:ext uri="{FF2B5EF4-FFF2-40B4-BE49-F238E27FC236}">
                <a16:creationId xmlns:a16="http://schemas.microsoft.com/office/drawing/2014/main" id="{691A7EED-976C-3DFA-192E-86A383C065C0}"/>
              </a:ext>
            </a:extLst>
          </p:cNvPr>
          <p:cNvPicPr>
            <a:picLocks noChangeAspect="1"/>
          </p:cNvPicPr>
          <p:nvPr/>
        </p:nvPicPr>
        <p:blipFill>
          <a:blip r:embed="rId2"/>
          <a:stretch>
            <a:fillRect/>
          </a:stretch>
        </p:blipFill>
        <p:spPr>
          <a:xfrm>
            <a:off x="393357" y="4001294"/>
            <a:ext cx="10515600" cy="1870606"/>
          </a:xfrm>
          <a:prstGeom prst="rect">
            <a:avLst/>
          </a:prstGeom>
        </p:spPr>
      </p:pic>
    </p:spTree>
    <p:extLst>
      <p:ext uri="{BB962C8B-B14F-4D97-AF65-F5344CB8AC3E}">
        <p14:creationId xmlns:p14="http://schemas.microsoft.com/office/powerpoint/2010/main" val="254708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olderCategory xmlns="35a6475d-fdaf-4e44-ad26-67993a5eb8cb">2 Program / Project</FolderCategory>
    <Status xmlns="35a6475d-fdaf-4e44-ad26-67993a5eb8cb">Active</Status>
    <_Flow_SignoffStatus xmlns="35a6475d-fdaf-4e44-ad26-67993a5eb8cb" xsi:nil="true"/>
    <TaxCatchAll xmlns="5ce0f2b5-5be5-4508-bce9-d7011ece0659" xsi:nil="true"/>
    <lcf76f155ced4ddcb4097134ff3c332f xmlns="35a6475d-fdaf-4e44-ad26-67993a5eb8cb">
      <Terms xmlns="http://schemas.microsoft.com/office/infopath/2007/PartnerControls"/>
    </lcf76f155ced4ddcb4097134ff3c332f>
    <StockReport xmlns="35a6475d-fdaf-4e44-ad26-67993a5eb8c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209C19F1B35A4D851C7AB95CE09F78" ma:contentTypeVersion="24" ma:contentTypeDescription="Create a new document." ma:contentTypeScope="" ma:versionID="98b9ddf87e0255a56d536becc8a3f7e5">
  <xsd:schema xmlns:xsd="http://www.w3.org/2001/XMLSchema" xmlns:xs="http://www.w3.org/2001/XMLSchema" xmlns:p="http://schemas.microsoft.com/office/2006/metadata/properties" xmlns:ns2="35a6475d-fdaf-4e44-ad26-67993a5eb8cb" xmlns:ns3="809e95fe-ce31-4ae8-bff2-815e252e6c7f" xmlns:ns4="5ce0f2b5-5be5-4508-bce9-d7011ece0659" targetNamespace="http://schemas.microsoft.com/office/2006/metadata/properties" ma:root="true" ma:fieldsID="35975c18ca0aa9fbcaccdbf621c3ff97" ns2:_="" ns3:_="" ns4:_="">
    <xsd:import namespace="35a6475d-fdaf-4e44-ad26-67993a5eb8cb"/>
    <xsd:import namespace="809e95fe-ce31-4ae8-bff2-815e252e6c7f"/>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Status" minOccurs="0"/>
                <xsd:element ref="ns2:MediaServiceLocation" minOccurs="0"/>
                <xsd:element ref="ns2:MediaLengthInSeconds" minOccurs="0"/>
                <xsd:element ref="ns2:lcf76f155ced4ddcb4097134ff3c332f" minOccurs="0"/>
                <xsd:element ref="ns4:TaxCatchAll" minOccurs="0"/>
                <xsd:element ref="ns2:FolderCategory" minOccurs="0"/>
                <xsd:element ref="ns2:_Flow_SignoffStatus" minOccurs="0"/>
                <xsd:element ref="ns2:StockReport"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a6475d-fdaf-4e44-ad26-67993a5eb8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Active" ma:description="Current project status" ma:format="Dropdown" ma:indexed="true" ma:internalName="Status">
      <xsd:simpleType>
        <xsd:restriction base="dms:Choice">
          <xsd:enumeration value="Proposed"/>
          <xsd:enumeration value="Active"/>
          <xsd:enumeration value="Completed"/>
          <xsd:enumeration value="Rejected"/>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FolderCategory" ma:index="25" nillable="true" ma:displayName="Folder Category" ma:default="2 Program / Project" ma:format="Dropdown" ma:indexed="true" ma:internalName="FolderCategory">
      <xsd:simpleType>
        <xsd:union memberTypes="dms:Text">
          <xsd:simpleType>
            <xsd:restriction base="dms:Choice">
              <xsd:enumeration value="1 Admin / Governance"/>
              <xsd:enumeration value="2 Program / Project"/>
              <xsd:enumeration value="3 Other"/>
            </xsd:restriction>
          </xsd:simpleType>
        </xsd:union>
      </xsd:simpleType>
    </xsd:element>
    <xsd:element name="_Flow_SignoffStatus" ma:index="26" nillable="true" ma:displayName="Sign-off status" ma:internalName="Sign_x002d_off_x0020_status">
      <xsd:simpleType>
        <xsd:restriction base="dms:Text"/>
      </xsd:simpleType>
    </xsd:element>
    <xsd:element name="StockReport" ma:index="27" nillable="true" ma:displayName="Stock Report " ma:format="DateTime" ma:internalName="StockReport">
      <xsd:simpleType>
        <xsd:restriction base="dms:DateTime"/>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9e95fe-ce31-4ae8-bff2-815e252e6c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99135944-3a38-469b-b29a-bb0dd89aa16f}" ma:internalName="TaxCatchAll" ma:showField="CatchAllData" ma:web="809e95fe-ce31-4ae8-bff2-815e252e6c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E5C71A-8227-47FD-8C47-756D83B1C719}">
  <ds:schemaRefs>
    <ds:schemaRef ds:uri="http://schemas.microsoft.com/sharepoint/v3/contenttype/forms"/>
  </ds:schemaRefs>
</ds:datastoreItem>
</file>

<file path=customXml/itemProps2.xml><?xml version="1.0" encoding="utf-8"?>
<ds:datastoreItem xmlns:ds="http://schemas.openxmlformats.org/officeDocument/2006/customXml" ds:itemID="{B5AEB5D6-949D-47EE-83C3-588860C5E572}">
  <ds:schemaRefs>
    <ds:schemaRef ds:uri="http://schemas.microsoft.com/office/2006/metadata/properties"/>
    <ds:schemaRef ds:uri="http://schemas.microsoft.com/office/infopath/2007/PartnerControls"/>
    <ds:schemaRef ds:uri="35a6475d-fdaf-4e44-ad26-67993a5eb8cb"/>
    <ds:schemaRef ds:uri="5ce0f2b5-5be5-4508-bce9-d7011ece0659"/>
  </ds:schemaRefs>
</ds:datastoreItem>
</file>

<file path=customXml/itemProps3.xml><?xml version="1.0" encoding="utf-8"?>
<ds:datastoreItem xmlns:ds="http://schemas.openxmlformats.org/officeDocument/2006/customXml" ds:itemID="{B49487B5-BDA2-4D91-9AFF-74F5854149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a6475d-fdaf-4e44-ad26-67993a5eb8cb"/>
    <ds:schemaRef ds:uri="809e95fe-ce31-4ae8-bff2-815e252e6c7f"/>
    <ds:schemaRef ds:uri="5ce0f2b5-5be5-4508-bce9-d7011ece06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18776</TotalTime>
  <Words>1589</Words>
  <Application>Microsoft Office PowerPoint</Application>
  <PresentationFormat>Widescreen</PresentationFormat>
  <Paragraphs>164</Paragraphs>
  <Slides>15</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Aptos</vt:lpstr>
      <vt:lpstr>Aptos Display</vt:lpstr>
      <vt:lpstr>Arial</vt:lpstr>
      <vt:lpstr>Arial Bold</vt:lpstr>
      <vt:lpstr>Calibri</vt:lpstr>
      <vt:lpstr>Segoe UI</vt:lpstr>
      <vt:lpstr>Söhne</vt:lpstr>
      <vt:lpstr>Wingdings</vt:lpstr>
      <vt:lpstr>YACgEb2ZvHQ 0</vt:lpstr>
      <vt:lpstr>Office Theme</vt:lpstr>
      <vt:lpstr>  Child Development Information System (CDIS)   CDIS User Group – Clinical  </vt:lpstr>
      <vt:lpstr>Agenda</vt:lpstr>
      <vt:lpstr>Creating Relationships</vt:lpstr>
      <vt:lpstr>What does it mean when a family is highlighted in green in Program Active list?</vt:lpstr>
      <vt:lpstr>How do I generate/add flags to client histories.</vt:lpstr>
      <vt:lpstr>Flags</vt:lpstr>
      <vt:lpstr>Flags –  issue when creating or updating a Hx</vt:lpstr>
      <vt:lpstr>Flags – issue when creating or updating a Hx – Recommended Workaround</vt:lpstr>
      <vt:lpstr>Reviewing &amp; Updating Flags</vt:lpstr>
      <vt:lpstr>How do we manage families who choose not to engage with MCH and stop appointment reminders?</vt:lpstr>
      <vt:lpstr>PowerPoint Presentation</vt:lpstr>
      <vt:lpstr>Consultation notes</vt:lpstr>
      <vt:lpstr>Recording of maternal wellbeing at 4wk KAS or any KAS</vt:lpstr>
      <vt:lpstr>Consent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Melissa Ryan</dc:creator>
  <cp:lastModifiedBy>Melissa Ryan</cp:lastModifiedBy>
  <cp:revision>10</cp:revision>
  <dcterms:created xsi:type="dcterms:W3CDTF">2024-10-15T10:04:56Z</dcterms:created>
  <dcterms:modified xsi:type="dcterms:W3CDTF">2024-12-11T05:29:54Z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6aa9fe-4ab7-4a7c-8e39-ccc0b3ffed53_Enabled">
    <vt:lpwstr>true</vt:lpwstr>
  </property>
  <property fmtid="{D5CDD505-2E9C-101B-9397-08002B2CF9AE}" pid="3" name="MSIP_Label_3d6aa9fe-4ab7-4a7c-8e39-ccc0b3ffed53_SetDate">
    <vt:lpwstr>2024-11-26T01:26:07Z</vt:lpwstr>
  </property>
  <property fmtid="{D5CDD505-2E9C-101B-9397-08002B2CF9AE}" pid="4" name="MSIP_Label_3d6aa9fe-4ab7-4a7c-8e39-ccc0b3ffed53_Method">
    <vt:lpwstr>Privileged</vt:lpwstr>
  </property>
  <property fmtid="{D5CDD505-2E9C-101B-9397-08002B2CF9AE}" pid="5" name="MSIP_Label_3d6aa9fe-4ab7-4a7c-8e39-ccc0b3ffed53_Name">
    <vt:lpwstr>3d6aa9fe-4ab7-4a7c-8e39-ccc0b3ffed53</vt:lpwstr>
  </property>
  <property fmtid="{D5CDD505-2E9C-101B-9397-08002B2CF9AE}" pid="6" name="MSIP_Label_3d6aa9fe-4ab7-4a7c-8e39-ccc0b3ffed53_SiteId">
    <vt:lpwstr>c0e0601f-0fac-449c-9c88-a104c4eb9f28</vt:lpwstr>
  </property>
  <property fmtid="{D5CDD505-2E9C-101B-9397-08002B2CF9AE}" pid="7" name="MSIP_Label_3d6aa9fe-4ab7-4a7c-8e39-ccc0b3ffed53_ActionId">
    <vt:lpwstr>58130881-204b-41dc-9fe5-0ae0065880d1</vt:lpwstr>
  </property>
  <property fmtid="{D5CDD505-2E9C-101B-9397-08002B2CF9AE}" pid="8" name="MSIP_Label_3d6aa9fe-4ab7-4a7c-8e39-ccc0b3ffed53_ContentBits">
    <vt:lpwstr>0</vt:lpwstr>
  </property>
  <property fmtid="{D5CDD505-2E9C-101B-9397-08002B2CF9AE}" pid="9" name="ContentTypeId">
    <vt:lpwstr>0x0101002F209C19F1B35A4D851C7AB95CE09F78</vt:lpwstr>
  </property>
  <property fmtid="{D5CDD505-2E9C-101B-9397-08002B2CF9AE}" pid="10" name="MediaServiceImageTags">
    <vt:lpwstr/>
  </property>
</Properties>
</file>